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37" r:id="rId4"/>
  </p:sldMasterIdLst>
  <p:notesMasterIdLst>
    <p:notesMasterId r:id="rId50"/>
  </p:notesMasterIdLst>
  <p:handoutMasterIdLst>
    <p:handoutMasterId r:id="rId51"/>
  </p:handoutMasterIdLst>
  <p:sldIdLst>
    <p:sldId id="590" r:id="rId5"/>
    <p:sldId id="588" r:id="rId6"/>
    <p:sldId id="589" r:id="rId7"/>
    <p:sldId id="592" r:id="rId8"/>
    <p:sldId id="631" r:id="rId9"/>
    <p:sldId id="384" r:id="rId10"/>
    <p:sldId id="630" r:id="rId11"/>
    <p:sldId id="389" r:id="rId12"/>
    <p:sldId id="386" r:id="rId13"/>
    <p:sldId id="393" r:id="rId14"/>
    <p:sldId id="394" r:id="rId15"/>
    <p:sldId id="396" r:id="rId16"/>
    <p:sldId id="397" r:id="rId17"/>
    <p:sldId id="398" r:id="rId18"/>
    <p:sldId id="399" r:id="rId19"/>
    <p:sldId id="400" r:id="rId20"/>
    <p:sldId id="406" r:id="rId21"/>
    <p:sldId id="407" r:id="rId22"/>
    <p:sldId id="591" r:id="rId23"/>
    <p:sldId id="410" r:id="rId24"/>
    <p:sldId id="411" r:id="rId25"/>
    <p:sldId id="412" r:id="rId26"/>
    <p:sldId id="641" r:id="rId27"/>
    <p:sldId id="460" r:id="rId28"/>
    <p:sldId id="581" r:id="rId29"/>
    <p:sldId id="582" r:id="rId30"/>
    <p:sldId id="583" r:id="rId31"/>
    <p:sldId id="584" r:id="rId32"/>
    <p:sldId id="463" r:id="rId33"/>
    <p:sldId id="585" r:id="rId34"/>
    <p:sldId id="587" r:id="rId35"/>
    <p:sldId id="472" r:id="rId36"/>
    <p:sldId id="469" r:id="rId37"/>
    <p:sldId id="490" r:id="rId38"/>
    <p:sldId id="487" r:id="rId39"/>
    <p:sldId id="488" r:id="rId40"/>
    <p:sldId id="489" r:id="rId41"/>
    <p:sldId id="639" r:id="rId42"/>
    <p:sldId id="604" r:id="rId43"/>
    <p:sldId id="613" r:id="rId44"/>
    <p:sldId id="674" r:id="rId45"/>
    <p:sldId id="493" r:id="rId46"/>
    <p:sldId id="497" r:id="rId47"/>
    <p:sldId id="629" r:id="rId48"/>
    <p:sldId id="579" r:id="rId49"/>
  </p:sldIdLst>
  <p:sldSz cx="9144000" cy="6858000" type="screen4x3"/>
  <p:notesSz cx="6858000" cy="9144000"/>
  <p:embeddedFontLst>
    <p:embeddedFont>
      <p:font typeface="ＭＳ Ｐゴシック" panose="020B0600070205080204" pitchFamily="34" charset="-128"/>
      <p:regular r:id="rId52"/>
    </p:embeddedFont>
  </p:embeddedFontLst>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Buyer Logo + General Information" id="{37CE01FA-B083-4A1B-A508-8DAEDBB15E75}">
          <p14:sldIdLst>
            <p14:sldId id="590"/>
            <p14:sldId id="588"/>
            <p14:sldId id="589"/>
          </p14:sldIdLst>
        </p14:section>
        <p14:section name="2. Set up Account" id="{31441571-B2FC-4CCA-887C-8A633484C538}">
          <p14:sldIdLst>
            <p14:sldId id="592"/>
            <p14:sldId id="631"/>
            <p14:sldId id="384"/>
            <p14:sldId id="630"/>
            <p14:sldId id="389"/>
            <p14:sldId id="386"/>
            <p14:sldId id="393"/>
            <p14:sldId id="394"/>
            <p14:sldId id="396"/>
            <p14:sldId id="397"/>
            <p14:sldId id="398"/>
            <p14:sldId id="399"/>
            <p14:sldId id="400"/>
            <p14:sldId id="406"/>
            <p14:sldId id="407"/>
            <p14:sldId id="591"/>
            <p14:sldId id="410"/>
            <p14:sldId id="411"/>
            <p14:sldId id="412"/>
          </p14:sldIdLst>
        </p14:section>
        <p14:section name="5.1. Invoice BUYER REQUIREMENTS" id="{3CD9580D-B85C-4770-88E0-B8CADC2CB3E6}">
          <p14:sldIdLst>
            <p14:sldId id="641"/>
            <p14:sldId id="460"/>
          </p14:sldIdLst>
        </p14:section>
        <p14:section name="5.2.1. Invoice via PO Flip" id="{4E08F558-1A51-43C2-9A52-951DD1783248}">
          <p14:sldIdLst>
            <p14:sldId id="581"/>
            <p14:sldId id="582"/>
            <p14:sldId id="583"/>
            <p14:sldId id="584"/>
            <p14:sldId id="463"/>
            <p14:sldId id="585"/>
            <p14:sldId id="587"/>
          </p14:sldIdLst>
        </p14:section>
        <p14:section name="Invoice Against Goods Receipt" id="{834B901B-72AE-43B8-A501-71CB4780DA8C}">
          <p14:sldIdLst>
            <p14:sldId id="472"/>
          </p14:sldIdLst>
        </p14:section>
        <p14:section name="5.2.5. Invoice from a Service Sheet" id="{E7E66972-EBC7-4886-9324-53EBAF5E757F}">
          <p14:sldIdLst/>
        </p14:section>
        <p14:section name="5.3. Invoice management" id="{27B7CB9D-B7C2-4334-B364-1E62FD12FDCC}">
          <p14:sldIdLst>
            <p14:sldId id="469"/>
            <p14:sldId id="490"/>
            <p14:sldId id="487"/>
            <p14:sldId id="488"/>
            <p14:sldId id="489"/>
            <p14:sldId id="639"/>
          </p14:sldIdLst>
        </p14:section>
        <p14:section name="7. Ariba Network Help Resources" id="{FE375A71-374D-48A8-86BF-D4EBAD6D10B9}">
          <p14:sldIdLst>
            <p14:sldId id="604"/>
            <p14:sldId id="613"/>
            <p14:sldId id="674"/>
            <p14:sldId id="493"/>
            <p14:sldId id="497"/>
            <p14:sldId id="629"/>
            <p14:sldId id="579"/>
          </p14:sldIdLst>
        </p14:section>
      </p14:sectionLst>
    </p:ext>
    <p:ext uri="{EFAFB233-063F-42B5-8137-9DF3F51BA10A}">
      <p15:sldGuideLst xmlns:p15="http://schemas.microsoft.com/office/powerpoint/2012/main">
        <p15:guide id="1" orient="horz" pos="4117">
          <p15:clr>
            <a:srgbClr val="A4A3A4"/>
          </p15:clr>
        </p15:guide>
        <p15:guide id="3" orient="horz" pos="3834">
          <p15:clr>
            <a:srgbClr val="A4A3A4"/>
          </p15:clr>
        </p15:guide>
        <p15:guide id="4" orient="horz" pos="1071" userDrawn="1">
          <p15:clr>
            <a:srgbClr val="A4A3A4"/>
          </p15:clr>
        </p15:guide>
        <p15:guide id="5" orient="horz" pos="777">
          <p15:clr>
            <a:srgbClr val="A4A3A4"/>
          </p15:clr>
        </p15:guide>
        <p15:guide id="6" pos="5556">
          <p15:clr>
            <a:srgbClr val="A4A3A4"/>
          </p15:clr>
        </p15:guide>
        <p15:guide id="7" pos="206">
          <p15:clr>
            <a:srgbClr val="A4A3A4"/>
          </p15:clr>
        </p15:guide>
        <p15:guide id="8" pos="288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edonek, Mark" initials="ZM" lastIdx="1" clrIdx="0">
    <p:extLst>
      <p:ext uri="{19B8F6BF-5375-455C-9EA6-DF929625EA0E}">
        <p15:presenceInfo xmlns:p15="http://schemas.microsoft.com/office/powerpoint/2012/main" userId="S-1-5-21-74642-3284969411-2123768488-737862" providerId="AD"/>
      </p:ext>
    </p:extLst>
  </p:cmAuthor>
  <p:cmAuthor id="2" name="Fabich, Cathy" initials="FC" lastIdx="68" clrIdx="1">
    <p:extLst>
      <p:ext uri="{19B8F6BF-5375-455C-9EA6-DF929625EA0E}">
        <p15:presenceInfo xmlns:p15="http://schemas.microsoft.com/office/powerpoint/2012/main" userId="S-1-5-21-74642-3284969411-2123768488-1009102" providerId="AD"/>
      </p:ext>
    </p:extLst>
  </p:cmAuthor>
  <p:cmAuthor id="3" name="Bohart, Morgan" initials="BM" lastIdx="29" clrIdx="2">
    <p:extLst>
      <p:ext uri="{19B8F6BF-5375-455C-9EA6-DF929625EA0E}">
        <p15:presenceInfo xmlns:p15="http://schemas.microsoft.com/office/powerpoint/2012/main" userId="S-1-5-21-74642-3284969411-2123768488-7378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003147"/>
    <a:srgbClr val="FFFFFF"/>
    <a:srgbClr val="666666"/>
    <a:srgbClr val="464646"/>
    <a:srgbClr val="FF5050"/>
    <a:srgbClr val="003283"/>
    <a:srgbClr val="FF0000"/>
    <a:srgbClr val="2B3F7B"/>
    <a:srgbClr val="9C27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99" autoAdjust="0"/>
    <p:restoredTop sz="94803" autoAdjust="0"/>
  </p:normalViewPr>
  <p:slideViewPr>
    <p:cSldViewPr snapToGrid="0" showGuides="1">
      <p:cViewPr varScale="1">
        <p:scale>
          <a:sx n="109" d="100"/>
          <a:sy n="109" d="100"/>
        </p:scale>
        <p:origin x="1296" y="108"/>
      </p:cViewPr>
      <p:guideLst>
        <p:guide orient="horz" pos="4117"/>
        <p:guide orient="horz" pos="3834"/>
        <p:guide orient="horz" pos="1071"/>
        <p:guide orient="horz" pos="777"/>
        <p:guide pos="5556"/>
        <p:guide pos="206"/>
        <p:guide pos="2886"/>
      </p:guideLst>
    </p:cSldViewPr>
  </p:slideViewPr>
  <p:outlineViewPr>
    <p:cViewPr>
      <p:scale>
        <a:sx n="33" d="100"/>
        <a:sy n="33" d="100"/>
      </p:scale>
      <p:origin x="0" y="-15948"/>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p:scale>
          <a:sx n="75" d="100"/>
          <a:sy n="75" d="100"/>
        </p:scale>
        <p:origin x="-4402" y="-56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s>
</file>

<file path=ppt/diagrams/_rels/data1.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6.xml"/><Relationship Id="rId1"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slide" Target="../slides/slide17.xml"/><Relationship Id="rId1" Type="http://schemas.openxmlformats.org/officeDocument/2006/relationships/slide" Target="../slides/slide5.xml"/></Relationships>
</file>

<file path=ppt/diagrams/_rels/data3.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slide" Target="../slides/slide21.xml"/><Relationship Id="rId1" Type="http://schemas.openxmlformats.org/officeDocument/2006/relationships/slide" Target="../slides/slide20.xml"/></Relationships>
</file>

<file path=ppt/diagrams/_rels/data4.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slide" Target="../slides/slide42.xml"/><Relationship Id="rId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2C837-994A-4315-9890-66C7998BDD33}" type="doc">
      <dgm:prSet loTypeId="urn:microsoft.com/office/officeart/2005/8/layout/chevron1" loCatId="process" qsTypeId="urn:microsoft.com/office/officeart/2005/8/quickstyle/simple1" qsCatId="simple" csTypeId="urn:microsoft.com/office/officeart/2005/8/colors/accent2_2" csCatId="accent2" phldr="1"/>
      <dgm:spPr/>
    </dgm:pt>
    <dgm:pt modelId="{7FA71398-47CB-454A-B8D4-9E90153E6590}">
      <dgm:prSet phldrT="[Text]" custT="1"/>
      <dgm:spPr>
        <a:solidFill>
          <a:schemeClr val="tx1"/>
        </a:solidFill>
      </dgm:spPr>
      <dgm:t>
        <a:bodyPr/>
        <a:lstStyle/>
        <a:p>
          <a:r>
            <a:rPr lang="en-US" sz="1200" b="1" dirty="0"/>
            <a:t>What is Ariba Network?</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063297A-804A-4584-B7BE-6FAD96ADA7A6}" type="parTrans" cxnId="{723659D2-6B15-4B77-9205-88838A1D6BC0}">
      <dgm:prSet/>
      <dgm:spPr/>
      <dgm:t>
        <a:bodyPr/>
        <a:lstStyle/>
        <a:p>
          <a:endParaRPr lang="en-US"/>
        </a:p>
      </dgm:t>
    </dgm:pt>
    <dgm:pt modelId="{F17EB813-A36C-41CA-BB8A-ECCCDB3343CB}" type="sibTrans" cxnId="{723659D2-6B15-4B77-9205-88838A1D6BC0}">
      <dgm:prSet/>
      <dgm:spPr/>
      <dgm:t>
        <a:bodyPr/>
        <a:lstStyle/>
        <a:p>
          <a:endParaRPr lang="en-US"/>
        </a:p>
      </dgm:t>
    </dgm:pt>
    <dgm:pt modelId="{A36B008E-346B-4092-97A4-7EB4BC6781EA}">
      <dgm:prSet phldrT="[Text]" custT="1"/>
      <dgm:spPr>
        <a:solidFill>
          <a:schemeClr val="tx1"/>
        </a:solidFill>
      </dgm:spPr>
      <dgm:t>
        <a:bodyPr/>
        <a:lstStyle/>
        <a:p>
          <a:r>
            <a:rPr lang="en-US" sz="1200" b="1" dirty="0" smtClean="0"/>
            <a:t>Dragon Oil  </a:t>
          </a:r>
          <a:r>
            <a:rPr lang="en-US" sz="1200" b="1" dirty="0"/>
            <a:t>Project Scope</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A074C067-17D3-4D93-AF39-E165868B1DF5}" type="parTrans" cxnId="{C7B797F1-4604-4A7F-BE2B-326A17FFE972}">
      <dgm:prSet/>
      <dgm:spPr/>
      <dgm:t>
        <a:bodyPr/>
        <a:lstStyle/>
        <a:p>
          <a:endParaRPr lang="en-US"/>
        </a:p>
      </dgm:t>
    </dgm:pt>
    <dgm:pt modelId="{D3C81B80-9B03-4BDC-A67B-060E82DEA2B1}" type="sibTrans" cxnId="{C7B797F1-4604-4A7F-BE2B-326A17FFE972}">
      <dgm:prSet/>
      <dgm:spPr/>
      <dgm:t>
        <a:bodyPr/>
        <a:lstStyle/>
        <a:p>
          <a:endParaRPr lang="en-US"/>
        </a:p>
      </dgm:t>
    </dgm:pt>
    <dgm:pt modelId="{B8317F8D-39EB-4341-A99B-FC073584BD9C}">
      <dgm:prSet phldrT="[Text]" custT="1"/>
      <dgm:spPr>
        <a:solidFill>
          <a:schemeClr val="tx1"/>
        </a:solidFill>
      </dgm:spPr>
      <dgm:t>
        <a:bodyPr/>
        <a:lstStyle/>
        <a:p>
          <a:r>
            <a:rPr lang="en-US" sz="1200" b="1" dirty="0"/>
            <a:t>Supplier Value</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3542B3C-1E96-4759-9D97-61A30F0F9EEA}" type="parTrans" cxnId="{14CA18A6-EF5D-4C7E-8DCA-C7E978438F1F}">
      <dgm:prSet/>
      <dgm:spPr/>
      <dgm:t>
        <a:bodyPr/>
        <a:lstStyle/>
        <a:p>
          <a:endParaRPr lang="en-US"/>
        </a:p>
      </dgm:t>
    </dgm:pt>
    <dgm:pt modelId="{B4BE327C-E703-43C3-A6CE-20FB01AF7FFA}" type="sibTrans" cxnId="{14CA18A6-EF5D-4C7E-8DCA-C7E978438F1F}">
      <dgm:prSet/>
      <dgm:spPr/>
      <dgm:t>
        <a:bodyPr/>
        <a:lstStyle/>
        <a:p>
          <a:endParaRPr lang="en-US"/>
        </a:p>
      </dgm:t>
    </dgm:pt>
    <dgm:pt modelId="{DD35AC26-728D-4844-B419-F273ABE153AB}" type="pres">
      <dgm:prSet presAssocID="{1092C837-994A-4315-9890-66C7998BDD33}" presName="Name0" presStyleCnt="0">
        <dgm:presLayoutVars>
          <dgm:dir/>
          <dgm:animLvl val="lvl"/>
          <dgm:resizeHandles val="exact"/>
        </dgm:presLayoutVars>
      </dgm:prSet>
      <dgm:spPr/>
    </dgm:pt>
    <dgm:pt modelId="{654F99BE-D0D5-4E7D-914C-101B4137B411}" type="pres">
      <dgm:prSet presAssocID="{7FA71398-47CB-454A-B8D4-9E90153E6590}" presName="parTxOnly" presStyleLbl="node1" presStyleIdx="0" presStyleCnt="3">
        <dgm:presLayoutVars>
          <dgm:chMax val="0"/>
          <dgm:chPref val="0"/>
          <dgm:bulletEnabled val="1"/>
        </dgm:presLayoutVars>
      </dgm:prSet>
      <dgm:spPr/>
      <dgm:t>
        <a:bodyPr/>
        <a:lstStyle/>
        <a:p>
          <a:endParaRPr lang="en-US"/>
        </a:p>
      </dgm:t>
    </dgm:pt>
    <dgm:pt modelId="{D452B076-F2C4-421E-AE2D-D9E05BBCBA41}" type="pres">
      <dgm:prSet presAssocID="{F17EB813-A36C-41CA-BB8A-ECCCDB3343CB}" presName="parTxOnlySpace" presStyleCnt="0"/>
      <dgm:spPr/>
    </dgm:pt>
    <dgm:pt modelId="{6A302059-EC50-4128-9B69-9C1F09A32C5B}" type="pres">
      <dgm:prSet presAssocID="{A36B008E-346B-4092-97A4-7EB4BC6781EA}" presName="parTxOnly" presStyleLbl="node1" presStyleIdx="1" presStyleCnt="3">
        <dgm:presLayoutVars>
          <dgm:chMax val="0"/>
          <dgm:chPref val="0"/>
          <dgm:bulletEnabled val="1"/>
        </dgm:presLayoutVars>
      </dgm:prSet>
      <dgm:spPr/>
      <dgm:t>
        <a:bodyPr/>
        <a:lstStyle/>
        <a:p>
          <a:endParaRPr lang="en-US"/>
        </a:p>
      </dgm:t>
    </dgm:pt>
    <dgm:pt modelId="{DB5F2932-071C-4F64-BF2A-770C77A40301}" type="pres">
      <dgm:prSet presAssocID="{D3C81B80-9B03-4BDC-A67B-060E82DEA2B1}" presName="parTxOnlySpace" presStyleCnt="0"/>
      <dgm:spPr/>
    </dgm:pt>
    <dgm:pt modelId="{CD4CE8A1-F4D9-49B7-A1E9-99569D46B260}" type="pres">
      <dgm:prSet presAssocID="{B8317F8D-39EB-4341-A99B-FC073584BD9C}" presName="parTxOnly" presStyleLbl="node1" presStyleIdx="2" presStyleCnt="3">
        <dgm:presLayoutVars>
          <dgm:chMax val="0"/>
          <dgm:chPref val="0"/>
          <dgm:bulletEnabled val="1"/>
        </dgm:presLayoutVars>
      </dgm:prSet>
      <dgm:spPr/>
      <dgm:t>
        <a:bodyPr/>
        <a:lstStyle/>
        <a:p>
          <a:endParaRPr lang="en-US"/>
        </a:p>
      </dgm:t>
    </dgm:pt>
  </dgm:ptLst>
  <dgm:cxnLst>
    <dgm:cxn modelId="{F9EB8464-19F8-4753-BF61-4E1CF470E4C7}" type="presOf" srcId="{7FA71398-47CB-454A-B8D4-9E90153E6590}" destId="{654F99BE-D0D5-4E7D-914C-101B4137B411}" srcOrd="0" destOrd="0" presId="urn:microsoft.com/office/officeart/2005/8/layout/chevron1"/>
    <dgm:cxn modelId="{723659D2-6B15-4B77-9205-88838A1D6BC0}" srcId="{1092C837-994A-4315-9890-66C7998BDD33}" destId="{7FA71398-47CB-454A-B8D4-9E90153E6590}" srcOrd="0" destOrd="0" parTransId="{C063297A-804A-4584-B7BE-6FAD96ADA7A6}" sibTransId="{F17EB813-A36C-41CA-BB8A-ECCCDB3343CB}"/>
    <dgm:cxn modelId="{FECFFED4-AD2B-4D27-8F36-2601D15F2D8B}" type="presOf" srcId="{A36B008E-346B-4092-97A4-7EB4BC6781EA}" destId="{6A302059-EC50-4128-9B69-9C1F09A32C5B}" srcOrd="0" destOrd="0" presId="urn:microsoft.com/office/officeart/2005/8/layout/chevron1"/>
    <dgm:cxn modelId="{C7B797F1-4604-4A7F-BE2B-326A17FFE972}" srcId="{1092C837-994A-4315-9890-66C7998BDD33}" destId="{A36B008E-346B-4092-97A4-7EB4BC6781EA}" srcOrd="1" destOrd="0" parTransId="{A074C067-17D3-4D93-AF39-E165868B1DF5}" sibTransId="{D3C81B80-9B03-4BDC-A67B-060E82DEA2B1}"/>
    <dgm:cxn modelId="{14CA18A6-EF5D-4C7E-8DCA-C7E978438F1F}" srcId="{1092C837-994A-4315-9890-66C7998BDD33}" destId="{B8317F8D-39EB-4341-A99B-FC073584BD9C}" srcOrd="2" destOrd="0" parTransId="{73542B3C-1E96-4759-9D97-61A30F0F9EEA}" sibTransId="{B4BE327C-E703-43C3-A6CE-20FB01AF7FFA}"/>
    <dgm:cxn modelId="{3455C0D9-0353-4F97-8C66-245681E58FA0}" type="presOf" srcId="{1092C837-994A-4315-9890-66C7998BDD33}" destId="{DD35AC26-728D-4844-B419-F273ABE153AB}" srcOrd="0" destOrd="0" presId="urn:microsoft.com/office/officeart/2005/8/layout/chevron1"/>
    <dgm:cxn modelId="{1304C626-98E3-4335-9477-B4F961745916}" type="presOf" srcId="{B8317F8D-39EB-4341-A99B-FC073584BD9C}" destId="{CD4CE8A1-F4D9-49B7-A1E9-99569D46B260}" srcOrd="0" destOrd="0" presId="urn:microsoft.com/office/officeart/2005/8/layout/chevron1"/>
    <dgm:cxn modelId="{2C4082E2-4966-4A63-A9DE-ABD6D07E904B}" type="presParOf" srcId="{DD35AC26-728D-4844-B419-F273ABE153AB}" destId="{654F99BE-D0D5-4E7D-914C-101B4137B411}" srcOrd="0" destOrd="0" presId="urn:microsoft.com/office/officeart/2005/8/layout/chevron1"/>
    <dgm:cxn modelId="{E17AE1BE-83C9-404E-BCB8-F6D7E8220576}" type="presParOf" srcId="{DD35AC26-728D-4844-B419-F273ABE153AB}" destId="{D452B076-F2C4-421E-AE2D-D9E05BBCBA41}" srcOrd="1" destOrd="0" presId="urn:microsoft.com/office/officeart/2005/8/layout/chevron1"/>
    <dgm:cxn modelId="{7942F3C8-07D3-4B48-BEC2-EE4A1D568491}" type="presParOf" srcId="{DD35AC26-728D-4844-B419-F273ABE153AB}" destId="{6A302059-EC50-4128-9B69-9C1F09A32C5B}" srcOrd="2" destOrd="0" presId="urn:microsoft.com/office/officeart/2005/8/layout/chevron1"/>
    <dgm:cxn modelId="{9FD88F6B-F705-4AC3-B2A4-642D9956867E}" type="presParOf" srcId="{DD35AC26-728D-4844-B419-F273ABE153AB}" destId="{DB5F2932-071C-4F64-BF2A-770C77A40301}" srcOrd="3" destOrd="0" presId="urn:microsoft.com/office/officeart/2005/8/layout/chevron1"/>
    <dgm:cxn modelId="{82F0C3F6-0386-446F-A463-854AEB9AAB76}" type="presParOf" srcId="{DD35AC26-728D-4844-B419-F273ABE153AB}" destId="{CD4CE8A1-F4D9-49B7-A1E9-99569D46B260}"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B6D0A4D-D9D0-410C-8983-CE3C3C30101B}">
      <dgm:prSet custT="1"/>
      <dgm:spPr>
        <a:solidFill>
          <a:schemeClr val="tx1"/>
        </a:solidFill>
      </dgm:spPr>
      <dgm:t>
        <a:bodyPr/>
        <a:lstStyle/>
        <a:p>
          <a:pPr rtl="0"/>
          <a:r>
            <a:rPr lang="en-US" sz="1200" b="1" dirty="0">
              <a:solidFill>
                <a:schemeClr val="bg1"/>
              </a:solidFill>
            </a:rPr>
            <a:t>Basic Account Configuration</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4F3F155-0115-4797-B355-A9BBB5B73190}" type="parTrans" cxnId="{FA2A5B1C-518F-4899-9CA9-A57135B3FDAC}">
      <dgm:prSet/>
      <dgm:spPr/>
      <dgm:t>
        <a:bodyPr/>
        <a:lstStyle/>
        <a:p>
          <a:endParaRPr lang="en-US"/>
        </a:p>
      </dgm:t>
    </dgm:pt>
    <dgm:pt modelId="{74E3CD3F-39CE-44EE-AABB-C70A9BB94F80}" type="sibTrans" cxnId="{FA2A5B1C-518F-4899-9CA9-A57135B3FDAC}">
      <dgm:prSet/>
      <dgm:spPr/>
      <dgm:t>
        <a:bodyPr/>
        <a:lstStyle/>
        <a:p>
          <a:endParaRPr lang="en-US"/>
        </a:p>
      </dgm:t>
    </dgm:pt>
    <dgm:pt modelId="{7241590F-D88D-4E76-B0D3-BFCCF2BE4D5C}">
      <dgm:prSet custT="1"/>
      <dgm:spPr>
        <a:solidFill>
          <a:schemeClr val="tx1"/>
        </a:solidFill>
      </dgm:spPr>
      <dgm:t>
        <a:bodyPr/>
        <a:lstStyle/>
        <a:p>
          <a:pPr rtl="0"/>
          <a:r>
            <a:rPr lang="en-US" sz="1200" b="1" dirty="0">
              <a:solidFill>
                <a:schemeClr val="bg1"/>
              </a:solidFill>
            </a:rPr>
            <a:t>Enablement Tasks</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102A2FDB-48EF-40BD-9AB3-43567A12F835}" type="parTrans" cxnId="{666871DC-1C45-4842-A592-242D0AA74248}">
      <dgm:prSet/>
      <dgm:spPr/>
      <dgm:t>
        <a:bodyPr/>
        <a:lstStyle/>
        <a:p>
          <a:endParaRPr lang="en-US"/>
        </a:p>
      </dgm:t>
    </dgm:pt>
    <dgm:pt modelId="{ABA27A50-7CE8-496F-8183-0FDFC77024AF}" type="sibTrans" cxnId="{666871DC-1C45-4842-A592-242D0AA74248}">
      <dgm:prSet/>
      <dgm:spPr/>
      <dgm:t>
        <a:bodyPr/>
        <a:lstStyle/>
        <a:p>
          <a:endParaRPr lang="en-US"/>
        </a:p>
      </dgm:t>
    </dgm:pt>
    <dgm:pt modelId="{03AD538F-E74D-4D08-BB75-93AC6B32158B}">
      <dgm:prSet custT="1"/>
      <dgm:spPr>
        <a:solidFill>
          <a:schemeClr val="tx1"/>
        </a:solidFill>
      </dgm:spPr>
      <dgm:t>
        <a:bodyPr/>
        <a:lstStyle/>
        <a:p>
          <a:pPr rtl="0"/>
          <a:r>
            <a:rPr lang="en-US" sz="1200" b="1" dirty="0">
              <a:solidFill>
                <a:schemeClr val="bg1"/>
              </a:solidFill>
            </a:rPr>
            <a:t>Advanced Account Configuration</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29D31EA-A81F-42AE-81BC-0DF0AB1D6B4E}" type="parTrans" cxnId="{E1F43AD8-5EC3-44E0-BBAB-88A81B0A22F2}">
      <dgm:prSet/>
      <dgm:spPr/>
      <dgm:t>
        <a:bodyPr/>
        <a:lstStyle/>
        <a:p>
          <a:endParaRPr lang="en-US"/>
        </a:p>
      </dgm:t>
    </dgm:pt>
    <dgm:pt modelId="{60A93318-BC37-4929-8203-663B71B13015}" type="sibTrans" cxnId="{E1F43AD8-5EC3-44E0-BBAB-88A81B0A22F2}">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t>
        <a:bodyPr/>
        <a:lstStyle/>
        <a:p>
          <a:endParaRPr lang="en-US"/>
        </a:p>
      </dgm:t>
    </dgm:pt>
    <dgm:pt modelId="{5F674F37-073A-4BE2-A9ED-E6DB100C820F}" type="pres">
      <dgm:prSet presAssocID="{2B6D0A4D-D9D0-410C-8983-CE3C3C30101B}" presName="parTxOnly" presStyleLbl="node1" presStyleIdx="0" presStyleCnt="3" custScaleX="98439" custScaleY="86118" custLinFactNeighborY="-242">
        <dgm:presLayoutVars>
          <dgm:chMax val="0"/>
          <dgm:chPref val="0"/>
          <dgm:bulletEnabled val="1"/>
        </dgm:presLayoutVars>
      </dgm:prSet>
      <dgm:spPr/>
      <dgm:t>
        <a:bodyPr/>
        <a:lstStyle/>
        <a:p>
          <a:endParaRPr lang="en-US"/>
        </a:p>
      </dgm:t>
    </dgm:pt>
    <dgm:pt modelId="{28EE2C24-3DE5-46C3-97B6-CB8872AEE97C}" type="pres">
      <dgm:prSet presAssocID="{74E3CD3F-39CE-44EE-AABB-C70A9BB94F80}" presName="parTxOnlySpace" presStyleCnt="0"/>
      <dgm:spPr/>
    </dgm:pt>
    <dgm:pt modelId="{C69E9016-EFE2-4B05-8C08-9CBA3BE517DA}" type="pres">
      <dgm:prSet presAssocID="{7241590F-D88D-4E76-B0D3-BFCCF2BE4D5C}" presName="parTxOnly" presStyleLbl="node1" presStyleIdx="1" presStyleCnt="3" custScaleX="98439" custScaleY="86350">
        <dgm:presLayoutVars>
          <dgm:chMax val="0"/>
          <dgm:chPref val="0"/>
          <dgm:bulletEnabled val="1"/>
        </dgm:presLayoutVars>
      </dgm:prSet>
      <dgm:spPr/>
      <dgm:t>
        <a:bodyPr/>
        <a:lstStyle/>
        <a:p>
          <a:endParaRPr lang="en-US"/>
        </a:p>
      </dgm:t>
    </dgm:pt>
    <dgm:pt modelId="{A5CEBB8D-4E2F-420A-8B89-0031E6249AA6}" type="pres">
      <dgm:prSet presAssocID="{ABA27A50-7CE8-496F-8183-0FDFC77024AF}" presName="parTxOnlySpace" presStyleCnt="0"/>
      <dgm:spPr/>
    </dgm:pt>
    <dgm:pt modelId="{C8A35C76-C229-4C4E-9271-FDF277D06D03}" type="pres">
      <dgm:prSet presAssocID="{03AD538F-E74D-4D08-BB75-93AC6B32158B}" presName="parTxOnly" presStyleLbl="node1" presStyleIdx="2" presStyleCnt="3" custScaleX="98571" custScaleY="86181">
        <dgm:presLayoutVars>
          <dgm:chMax val="0"/>
          <dgm:chPref val="0"/>
          <dgm:bulletEnabled val="1"/>
        </dgm:presLayoutVars>
      </dgm:prSet>
      <dgm:spPr/>
      <dgm:t>
        <a:bodyPr/>
        <a:lstStyle/>
        <a:p>
          <a:endParaRPr lang="en-US"/>
        </a:p>
      </dgm:t>
    </dgm:pt>
  </dgm:ptLst>
  <dgm:cxnLst>
    <dgm:cxn modelId="{1121719E-9ECF-41AD-A43C-CEA16394E243}" type="presOf" srcId="{930BC853-D5E2-47E3-93FE-7019CAF7A9C2}" destId="{7A31491D-8884-4085-B621-4081D664D7E5}" srcOrd="0" destOrd="0" presId="urn:microsoft.com/office/officeart/2005/8/layout/chevron1"/>
    <dgm:cxn modelId="{954E5102-BFE1-4F0B-B9B8-6470BC703D96}" type="presOf" srcId="{2B6D0A4D-D9D0-410C-8983-CE3C3C30101B}" destId="{5F674F37-073A-4BE2-A9ED-E6DB100C820F}" srcOrd="0" destOrd="0" presId="urn:microsoft.com/office/officeart/2005/8/layout/chevron1"/>
    <dgm:cxn modelId="{666871DC-1C45-4842-A592-242D0AA74248}" srcId="{930BC853-D5E2-47E3-93FE-7019CAF7A9C2}" destId="{7241590F-D88D-4E76-B0D3-BFCCF2BE4D5C}" srcOrd="1" destOrd="0" parTransId="{102A2FDB-48EF-40BD-9AB3-43567A12F835}" sibTransId="{ABA27A50-7CE8-496F-8183-0FDFC77024AF}"/>
    <dgm:cxn modelId="{5506154A-272F-477D-92B7-FAAB80C53805}" type="presOf" srcId="{03AD538F-E74D-4D08-BB75-93AC6B32158B}" destId="{C8A35C76-C229-4C4E-9271-FDF277D06D03}" srcOrd="0" destOrd="0" presId="urn:microsoft.com/office/officeart/2005/8/layout/chevron1"/>
    <dgm:cxn modelId="{FA2A5B1C-518F-4899-9CA9-A57135B3FDAC}" srcId="{930BC853-D5E2-47E3-93FE-7019CAF7A9C2}" destId="{2B6D0A4D-D9D0-410C-8983-CE3C3C30101B}" srcOrd="0" destOrd="0" parTransId="{94F3F155-0115-4797-B355-A9BBB5B73190}" sibTransId="{74E3CD3F-39CE-44EE-AABB-C70A9BB94F80}"/>
    <dgm:cxn modelId="{5841F8B6-0779-4118-959F-DD599B697BE7}" type="presOf" srcId="{7241590F-D88D-4E76-B0D3-BFCCF2BE4D5C}" destId="{C69E9016-EFE2-4B05-8C08-9CBA3BE517DA}" srcOrd="0" destOrd="0" presId="urn:microsoft.com/office/officeart/2005/8/layout/chevron1"/>
    <dgm:cxn modelId="{E1F43AD8-5EC3-44E0-BBAB-88A81B0A22F2}" srcId="{930BC853-D5E2-47E3-93FE-7019CAF7A9C2}" destId="{03AD538F-E74D-4D08-BB75-93AC6B32158B}" srcOrd="2" destOrd="0" parTransId="{729D31EA-A81F-42AE-81BC-0DF0AB1D6B4E}" sibTransId="{60A93318-BC37-4929-8203-663B71B13015}"/>
    <dgm:cxn modelId="{C44BA85A-449A-4A8D-96AA-9BF246F916F1}" type="presParOf" srcId="{7A31491D-8884-4085-B621-4081D664D7E5}" destId="{5F674F37-073A-4BE2-A9ED-E6DB100C820F}" srcOrd="0" destOrd="0" presId="urn:microsoft.com/office/officeart/2005/8/layout/chevron1"/>
    <dgm:cxn modelId="{644B560A-FAB6-4C61-88B2-A100518D194C}" type="presParOf" srcId="{7A31491D-8884-4085-B621-4081D664D7E5}" destId="{28EE2C24-3DE5-46C3-97B6-CB8872AEE97C}" srcOrd="1" destOrd="0" presId="urn:microsoft.com/office/officeart/2005/8/layout/chevron1"/>
    <dgm:cxn modelId="{BBF94D8F-F298-43BB-966A-068C3169076C}" type="presParOf" srcId="{7A31491D-8884-4085-B621-4081D664D7E5}" destId="{C69E9016-EFE2-4B05-8C08-9CBA3BE517DA}" srcOrd="2" destOrd="0" presId="urn:microsoft.com/office/officeart/2005/8/layout/chevron1"/>
    <dgm:cxn modelId="{A33181D9-CDA2-446D-ACEE-3A364EBFDE75}" type="presParOf" srcId="{7A31491D-8884-4085-B621-4081D664D7E5}" destId="{A5CEBB8D-4E2F-420A-8B89-0031E6249AA6}" srcOrd="3" destOrd="0" presId="urn:microsoft.com/office/officeart/2005/8/layout/chevron1"/>
    <dgm:cxn modelId="{2DD90B68-E619-43B1-A9DC-F1C82E71449D}" type="presParOf" srcId="{7A31491D-8884-4085-B621-4081D664D7E5}" destId="{C8A35C76-C229-4C4E-9271-FDF277D06D03}"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B6D0A4D-D9D0-410C-8983-CE3C3C30101B}">
      <dgm:prSet custT="1"/>
      <dgm:spPr>
        <a:solidFill>
          <a:schemeClr val="tx1"/>
        </a:solidFill>
      </dgm:spPr>
      <dgm:t>
        <a:bodyPr/>
        <a:lstStyle/>
        <a:p>
          <a:pPr rtl="0"/>
          <a:r>
            <a:rPr lang="en-US" sz="1200" b="1" dirty="0">
              <a:solidFill>
                <a:schemeClr val="bg1"/>
              </a:solidFill>
            </a:rPr>
            <a:t>View Purchase Orders</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4F3F155-0115-4797-B355-A9BBB5B73190}" type="parTrans" cxnId="{FA2A5B1C-518F-4899-9CA9-A57135B3FDAC}">
      <dgm:prSet/>
      <dgm:spPr/>
      <dgm:t>
        <a:bodyPr/>
        <a:lstStyle/>
        <a:p>
          <a:endParaRPr lang="en-US"/>
        </a:p>
      </dgm:t>
    </dgm:pt>
    <dgm:pt modelId="{74E3CD3F-39CE-44EE-AABB-C70A9BB94F80}" type="sibTrans" cxnId="{FA2A5B1C-518F-4899-9CA9-A57135B3FDAC}">
      <dgm:prSet/>
      <dgm:spPr/>
      <dgm:t>
        <a:bodyPr/>
        <a:lstStyle/>
        <a:p>
          <a:endParaRPr lang="en-US"/>
        </a:p>
      </dgm:t>
    </dgm:pt>
    <dgm:pt modelId="{03AD538F-E74D-4D08-BB75-93AC6B32158B}">
      <dgm:prSet custT="1"/>
      <dgm:spPr>
        <a:solidFill>
          <a:schemeClr val="tx1"/>
        </a:solidFill>
      </dgm:spPr>
      <dgm:t>
        <a:bodyPr/>
        <a:lstStyle/>
        <a:p>
          <a:pPr rtl="0"/>
          <a:r>
            <a:rPr lang="en-US" sz="1200" b="1" dirty="0">
              <a:solidFill>
                <a:schemeClr val="bg1"/>
              </a:solidFill>
            </a:rPr>
            <a:t>Purchase Order Detail</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29D31EA-A81F-42AE-81BC-0DF0AB1D6B4E}" type="parTrans" cxnId="{E1F43AD8-5EC3-44E0-BBAB-88A81B0A22F2}">
      <dgm:prSet/>
      <dgm:spPr/>
      <dgm:t>
        <a:bodyPr/>
        <a:lstStyle/>
        <a:p>
          <a:endParaRPr lang="en-US"/>
        </a:p>
      </dgm:t>
    </dgm:pt>
    <dgm:pt modelId="{60A93318-BC37-4929-8203-663B71B13015}" type="sibTrans" cxnId="{E1F43AD8-5EC3-44E0-BBAB-88A81B0A22F2}">
      <dgm:prSet/>
      <dgm:spPr/>
      <dgm:t>
        <a:bodyPr/>
        <a:lstStyle/>
        <a:p>
          <a:endParaRPr lang="en-US"/>
        </a:p>
      </dgm:t>
    </dgm:pt>
    <dgm:pt modelId="{2D016CBF-FA89-4C73-A7B9-E5B82793CA1E}">
      <dgm:prSet custT="1"/>
      <dgm:spPr>
        <a:solidFill>
          <a:schemeClr val="tx1"/>
        </a:solidFill>
      </dgm:spPr>
      <dgm:t>
        <a:bodyPr/>
        <a:lstStyle/>
        <a:p>
          <a:pPr rtl="0"/>
          <a:r>
            <a:rPr lang="en-US" sz="1200" b="1" dirty="0">
              <a:solidFill>
                <a:schemeClr val="bg1"/>
              </a:solidFill>
            </a:rPr>
            <a:t>Create PDF of PO</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F2ECE25-27ED-4AB2-9698-8C6156DCD863}" type="parTrans" cxnId="{AC78A998-005C-4B3D-8A8F-C8A38FEA2498}">
      <dgm:prSet/>
      <dgm:spPr/>
      <dgm:t>
        <a:bodyPr/>
        <a:lstStyle/>
        <a:p>
          <a:endParaRPr lang="en-US"/>
        </a:p>
      </dgm:t>
    </dgm:pt>
    <dgm:pt modelId="{1037712D-BAA2-45EE-928F-2FBCDF6B6BD0}" type="sibTrans" cxnId="{AC78A998-005C-4B3D-8A8F-C8A38FEA2498}">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t>
        <a:bodyPr/>
        <a:lstStyle/>
        <a:p>
          <a:endParaRPr lang="en-US"/>
        </a:p>
      </dgm:t>
    </dgm:pt>
    <dgm:pt modelId="{5F674F37-073A-4BE2-A9ED-E6DB100C820F}" type="pres">
      <dgm:prSet presAssocID="{2B6D0A4D-D9D0-410C-8983-CE3C3C30101B}" presName="parTxOnly" presStyleLbl="node1" presStyleIdx="0" presStyleCnt="3" custScaleY="87885" custLinFactNeighborY="-70">
        <dgm:presLayoutVars>
          <dgm:chMax val="0"/>
          <dgm:chPref val="0"/>
          <dgm:bulletEnabled val="1"/>
        </dgm:presLayoutVars>
      </dgm:prSet>
      <dgm:spPr/>
      <dgm:t>
        <a:bodyPr/>
        <a:lstStyle/>
        <a:p>
          <a:endParaRPr lang="en-US"/>
        </a:p>
      </dgm:t>
    </dgm:pt>
    <dgm:pt modelId="{28EE2C24-3DE5-46C3-97B6-CB8872AEE97C}" type="pres">
      <dgm:prSet presAssocID="{74E3CD3F-39CE-44EE-AABB-C70A9BB94F80}" presName="parTxOnlySpace" presStyleCnt="0"/>
      <dgm:spPr/>
    </dgm:pt>
    <dgm:pt modelId="{C8A35C76-C229-4C4E-9271-FDF277D06D03}" type="pres">
      <dgm:prSet presAssocID="{03AD538F-E74D-4D08-BB75-93AC6B32158B}" presName="parTxOnly" presStyleLbl="node1" presStyleIdx="1" presStyleCnt="3" custScaleY="87885">
        <dgm:presLayoutVars>
          <dgm:chMax val="0"/>
          <dgm:chPref val="0"/>
          <dgm:bulletEnabled val="1"/>
        </dgm:presLayoutVars>
      </dgm:prSet>
      <dgm:spPr/>
      <dgm:t>
        <a:bodyPr/>
        <a:lstStyle/>
        <a:p>
          <a:endParaRPr lang="en-US"/>
        </a:p>
      </dgm:t>
    </dgm:pt>
    <dgm:pt modelId="{BEB5AFAD-69AC-4F52-B838-601855C9A426}" type="pres">
      <dgm:prSet presAssocID="{60A93318-BC37-4929-8203-663B71B13015}" presName="parTxOnlySpace" presStyleCnt="0"/>
      <dgm:spPr/>
    </dgm:pt>
    <dgm:pt modelId="{4F1FB101-3897-408E-AC5C-5B189D488BC5}" type="pres">
      <dgm:prSet presAssocID="{2D016CBF-FA89-4C73-A7B9-E5B82793CA1E}" presName="parTxOnly" presStyleLbl="node1" presStyleIdx="2" presStyleCnt="3" custScaleY="87885">
        <dgm:presLayoutVars>
          <dgm:chMax val="0"/>
          <dgm:chPref val="0"/>
          <dgm:bulletEnabled val="1"/>
        </dgm:presLayoutVars>
      </dgm:prSet>
      <dgm:spPr/>
      <dgm:t>
        <a:bodyPr/>
        <a:lstStyle/>
        <a:p>
          <a:endParaRPr lang="en-US"/>
        </a:p>
      </dgm:t>
    </dgm:pt>
  </dgm:ptLst>
  <dgm:cxnLst>
    <dgm:cxn modelId="{8B6251A5-012B-4A53-B5A0-DA5BB24762A7}" type="presOf" srcId="{2B6D0A4D-D9D0-410C-8983-CE3C3C30101B}" destId="{5F674F37-073A-4BE2-A9ED-E6DB100C820F}" srcOrd="0" destOrd="0" presId="urn:microsoft.com/office/officeart/2005/8/layout/chevron1"/>
    <dgm:cxn modelId="{AC78A998-005C-4B3D-8A8F-C8A38FEA2498}" srcId="{930BC853-D5E2-47E3-93FE-7019CAF7A9C2}" destId="{2D016CBF-FA89-4C73-A7B9-E5B82793CA1E}" srcOrd="2" destOrd="0" parTransId="{8F2ECE25-27ED-4AB2-9698-8C6156DCD863}" sibTransId="{1037712D-BAA2-45EE-928F-2FBCDF6B6BD0}"/>
    <dgm:cxn modelId="{17994F59-DAF9-4A6A-9DB8-CD1310A7D37C}" type="presOf" srcId="{930BC853-D5E2-47E3-93FE-7019CAF7A9C2}" destId="{7A31491D-8884-4085-B621-4081D664D7E5}" srcOrd="0" destOrd="0" presId="urn:microsoft.com/office/officeart/2005/8/layout/chevron1"/>
    <dgm:cxn modelId="{149318B3-85F3-4E15-88BB-90BB108A8F56}" type="presOf" srcId="{03AD538F-E74D-4D08-BB75-93AC6B32158B}" destId="{C8A35C76-C229-4C4E-9271-FDF277D06D03}" srcOrd="0" destOrd="0" presId="urn:microsoft.com/office/officeart/2005/8/layout/chevron1"/>
    <dgm:cxn modelId="{F505088E-6233-4C2D-AE91-11549308BFA2}" type="presOf" srcId="{2D016CBF-FA89-4C73-A7B9-E5B82793CA1E}" destId="{4F1FB101-3897-408E-AC5C-5B189D488BC5}" srcOrd="0" destOrd="0" presId="urn:microsoft.com/office/officeart/2005/8/layout/chevron1"/>
    <dgm:cxn modelId="{FA2A5B1C-518F-4899-9CA9-A57135B3FDAC}" srcId="{930BC853-D5E2-47E3-93FE-7019CAF7A9C2}" destId="{2B6D0A4D-D9D0-410C-8983-CE3C3C30101B}" srcOrd="0" destOrd="0" parTransId="{94F3F155-0115-4797-B355-A9BBB5B73190}" sibTransId="{74E3CD3F-39CE-44EE-AABB-C70A9BB94F80}"/>
    <dgm:cxn modelId="{E1F43AD8-5EC3-44E0-BBAB-88A81B0A22F2}" srcId="{930BC853-D5E2-47E3-93FE-7019CAF7A9C2}" destId="{03AD538F-E74D-4D08-BB75-93AC6B32158B}" srcOrd="1" destOrd="0" parTransId="{729D31EA-A81F-42AE-81BC-0DF0AB1D6B4E}" sibTransId="{60A93318-BC37-4929-8203-663B71B13015}"/>
    <dgm:cxn modelId="{147192F8-08E6-4F01-9670-E2E6B6E746F1}" type="presParOf" srcId="{7A31491D-8884-4085-B621-4081D664D7E5}" destId="{5F674F37-073A-4BE2-A9ED-E6DB100C820F}" srcOrd="0" destOrd="0" presId="urn:microsoft.com/office/officeart/2005/8/layout/chevron1"/>
    <dgm:cxn modelId="{0F557DD3-0B5A-4699-A93C-F728C5ACC220}" type="presParOf" srcId="{7A31491D-8884-4085-B621-4081D664D7E5}" destId="{28EE2C24-3DE5-46C3-97B6-CB8872AEE97C}" srcOrd="1" destOrd="0" presId="urn:microsoft.com/office/officeart/2005/8/layout/chevron1"/>
    <dgm:cxn modelId="{7EB902DB-02A7-4D6F-A5D3-49FF617C01B6}" type="presParOf" srcId="{7A31491D-8884-4085-B621-4081D664D7E5}" destId="{C8A35C76-C229-4C4E-9271-FDF277D06D03}" srcOrd="2" destOrd="0" presId="urn:microsoft.com/office/officeart/2005/8/layout/chevron1"/>
    <dgm:cxn modelId="{F4F98B2C-E79E-4F45-96AC-3772A051285D}" type="presParOf" srcId="{7A31491D-8884-4085-B621-4081D664D7E5}" destId="{BEB5AFAD-69AC-4F52-B838-601855C9A426}" srcOrd="3" destOrd="0" presId="urn:microsoft.com/office/officeart/2005/8/layout/chevron1"/>
    <dgm:cxn modelId="{19CAE2C3-B488-48B4-B935-DED382F3C92F}" type="presParOf" srcId="{7A31491D-8884-4085-B621-4081D664D7E5}" destId="{4F1FB101-3897-408E-AC5C-5B189D488BC5}"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30BC853-D5E2-47E3-93FE-7019CAF7A9C2}"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2B6D0A4D-D9D0-410C-8983-CE3C3C30101B}">
      <dgm:prSet custT="1"/>
      <dgm:spPr>
        <a:solidFill>
          <a:schemeClr val="tx1"/>
        </a:solidFill>
      </dgm:spPr>
      <dgm:t>
        <a:bodyPr/>
        <a:lstStyle/>
        <a:p>
          <a:pPr rtl="0"/>
          <a:r>
            <a:rPr lang="en-US" sz="1200" b="1" dirty="0">
              <a:solidFill>
                <a:schemeClr val="bg1"/>
              </a:solidFill>
            </a:rPr>
            <a:t>Customer Support</a:t>
          </a: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4F3F155-0115-4797-B355-A9BBB5B73190}" type="parTrans" cxnId="{FA2A5B1C-518F-4899-9CA9-A57135B3FDAC}">
      <dgm:prSet/>
      <dgm:spPr/>
      <dgm:t>
        <a:bodyPr/>
        <a:lstStyle/>
        <a:p>
          <a:endParaRPr lang="en-US"/>
        </a:p>
      </dgm:t>
    </dgm:pt>
    <dgm:pt modelId="{74E3CD3F-39CE-44EE-AABB-C70A9BB94F80}" type="sibTrans" cxnId="{FA2A5B1C-518F-4899-9CA9-A57135B3FDAC}">
      <dgm:prSet/>
      <dgm:spPr/>
      <dgm:t>
        <a:bodyPr/>
        <a:lstStyle/>
        <a:p>
          <a:endParaRPr lang="en-US"/>
        </a:p>
      </dgm:t>
    </dgm:pt>
    <dgm:pt modelId="{03AD538F-E74D-4D08-BB75-93AC6B32158B}">
      <dgm:prSet custT="1"/>
      <dgm:spPr>
        <a:solidFill>
          <a:schemeClr val="tx1"/>
        </a:solidFill>
      </dgm:spPr>
      <dgm:t>
        <a:bodyPr/>
        <a:lstStyle/>
        <a:p>
          <a:pPr rtl="0"/>
          <a:r>
            <a:rPr lang="en-US" sz="1200" b="1" dirty="0">
              <a:solidFill>
                <a:schemeClr val="bg1"/>
              </a:solidFill>
            </a:rPr>
            <a:t>Supplier Information Portal</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29D31EA-A81F-42AE-81BC-0DF0AB1D6B4E}" type="parTrans" cxnId="{E1F43AD8-5EC3-44E0-BBAB-88A81B0A22F2}">
      <dgm:prSet/>
      <dgm:spPr/>
      <dgm:t>
        <a:bodyPr/>
        <a:lstStyle/>
        <a:p>
          <a:endParaRPr lang="en-US"/>
        </a:p>
      </dgm:t>
    </dgm:pt>
    <dgm:pt modelId="{60A93318-BC37-4929-8203-663B71B13015}" type="sibTrans" cxnId="{E1F43AD8-5EC3-44E0-BBAB-88A81B0A22F2}">
      <dgm:prSet/>
      <dgm:spPr/>
      <dgm:t>
        <a:bodyPr/>
        <a:lstStyle/>
        <a:p>
          <a:endParaRPr lang="en-US"/>
        </a:p>
      </dgm:t>
    </dgm:pt>
    <dgm:pt modelId="{2D016CBF-FA89-4C73-A7B9-E5B82793CA1E}">
      <dgm:prSet custT="1"/>
      <dgm:spPr>
        <a:solidFill>
          <a:schemeClr val="tx1"/>
        </a:solidFill>
      </dgm:spPr>
      <dgm:t>
        <a:bodyPr/>
        <a:lstStyle/>
        <a:p>
          <a:pPr rtl="0"/>
          <a:r>
            <a:rPr lang="en-US" sz="1200" b="1" dirty="0">
              <a:solidFill>
                <a:schemeClr val="bg1"/>
              </a:solidFill>
            </a:rPr>
            <a:t>Additional Resources</a:t>
          </a: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F2ECE25-27ED-4AB2-9698-8C6156DCD863}" type="parTrans" cxnId="{AC78A998-005C-4B3D-8A8F-C8A38FEA2498}">
      <dgm:prSet/>
      <dgm:spPr/>
      <dgm:t>
        <a:bodyPr/>
        <a:lstStyle/>
        <a:p>
          <a:endParaRPr lang="en-US"/>
        </a:p>
      </dgm:t>
    </dgm:pt>
    <dgm:pt modelId="{1037712D-BAA2-45EE-928F-2FBCDF6B6BD0}" type="sibTrans" cxnId="{AC78A998-005C-4B3D-8A8F-C8A38FEA2498}">
      <dgm:prSet/>
      <dgm:spPr/>
      <dgm:t>
        <a:bodyPr/>
        <a:lstStyle/>
        <a:p>
          <a:endParaRPr lang="en-US"/>
        </a:p>
      </dgm:t>
    </dgm:pt>
    <dgm:pt modelId="{7A31491D-8884-4085-B621-4081D664D7E5}" type="pres">
      <dgm:prSet presAssocID="{930BC853-D5E2-47E3-93FE-7019CAF7A9C2}" presName="Name0" presStyleCnt="0">
        <dgm:presLayoutVars>
          <dgm:dir/>
          <dgm:animLvl val="lvl"/>
          <dgm:resizeHandles val="exact"/>
        </dgm:presLayoutVars>
      </dgm:prSet>
      <dgm:spPr/>
      <dgm:t>
        <a:bodyPr/>
        <a:lstStyle/>
        <a:p>
          <a:endParaRPr lang="en-US"/>
        </a:p>
      </dgm:t>
    </dgm:pt>
    <dgm:pt modelId="{5F674F37-073A-4BE2-A9ED-E6DB100C820F}" type="pres">
      <dgm:prSet presAssocID="{2B6D0A4D-D9D0-410C-8983-CE3C3C30101B}" presName="parTxOnly" presStyleLbl="node1" presStyleIdx="0" presStyleCnt="3" custScaleY="87885">
        <dgm:presLayoutVars>
          <dgm:chMax val="0"/>
          <dgm:chPref val="0"/>
          <dgm:bulletEnabled val="1"/>
        </dgm:presLayoutVars>
      </dgm:prSet>
      <dgm:spPr/>
      <dgm:t>
        <a:bodyPr/>
        <a:lstStyle/>
        <a:p>
          <a:endParaRPr lang="en-US"/>
        </a:p>
      </dgm:t>
    </dgm:pt>
    <dgm:pt modelId="{28EE2C24-3DE5-46C3-97B6-CB8872AEE97C}" type="pres">
      <dgm:prSet presAssocID="{74E3CD3F-39CE-44EE-AABB-C70A9BB94F80}" presName="parTxOnlySpace" presStyleCnt="0"/>
      <dgm:spPr/>
    </dgm:pt>
    <dgm:pt modelId="{C8A35C76-C229-4C4E-9271-FDF277D06D03}" type="pres">
      <dgm:prSet presAssocID="{03AD538F-E74D-4D08-BB75-93AC6B32158B}" presName="parTxOnly" presStyleLbl="node1" presStyleIdx="1" presStyleCnt="3" custScaleY="87885">
        <dgm:presLayoutVars>
          <dgm:chMax val="0"/>
          <dgm:chPref val="0"/>
          <dgm:bulletEnabled val="1"/>
        </dgm:presLayoutVars>
      </dgm:prSet>
      <dgm:spPr/>
      <dgm:t>
        <a:bodyPr/>
        <a:lstStyle/>
        <a:p>
          <a:endParaRPr lang="en-US"/>
        </a:p>
      </dgm:t>
    </dgm:pt>
    <dgm:pt modelId="{BEB5AFAD-69AC-4F52-B838-601855C9A426}" type="pres">
      <dgm:prSet presAssocID="{60A93318-BC37-4929-8203-663B71B13015}" presName="parTxOnlySpace" presStyleCnt="0"/>
      <dgm:spPr/>
    </dgm:pt>
    <dgm:pt modelId="{4F1FB101-3897-408E-AC5C-5B189D488BC5}" type="pres">
      <dgm:prSet presAssocID="{2D016CBF-FA89-4C73-A7B9-E5B82793CA1E}" presName="parTxOnly" presStyleLbl="node1" presStyleIdx="2" presStyleCnt="3" custScaleY="87885">
        <dgm:presLayoutVars>
          <dgm:chMax val="0"/>
          <dgm:chPref val="0"/>
          <dgm:bulletEnabled val="1"/>
        </dgm:presLayoutVars>
      </dgm:prSet>
      <dgm:spPr/>
      <dgm:t>
        <a:bodyPr/>
        <a:lstStyle/>
        <a:p>
          <a:endParaRPr lang="en-US"/>
        </a:p>
      </dgm:t>
    </dgm:pt>
  </dgm:ptLst>
  <dgm:cxnLst>
    <dgm:cxn modelId="{AC78A998-005C-4B3D-8A8F-C8A38FEA2498}" srcId="{930BC853-D5E2-47E3-93FE-7019CAF7A9C2}" destId="{2D016CBF-FA89-4C73-A7B9-E5B82793CA1E}" srcOrd="2" destOrd="0" parTransId="{8F2ECE25-27ED-4AB2-9698-8C6156DCD863}" sibTransId="{1037712D-BAA2-45EE-928F-2FBCDF6B6BD0}"/>
    <dgm:cxn modelId="{8354903A-2AE6-40DC-9C16-E2A360F1D8B3}" type="presOf" srcId="{2D016CBF-FA89-4C73-A7B9-E5B82793CA1E}" destId="{4F1FB101-3897-408E-AC5C-5B189D488BC5}" srcOrd="0" destOrd="0" presId="urn:microsoft.com/office/officeart/2005/8/layout/chevron1"/>
    <dgm:cxn modelId="{4AA714AD-8240-48D3-971E-9713000D2B2E}" type="presOf" srcId="{03AD538F-E74D-4D08-BB75-93AC6B32158B}" destId="{C8A35C76-C229-4C4E-9271-FDF277D06D03}" srcOrd="0" destOrd="0" presId="urn:microsoft.com/office/officeart/2005/8/layout/chevron1"/>
    <dgm:cxn modelId="{964EBAEB-6C7B-4000-B3D4-2A7184C85745}" type="presOf" srcId="{2B6D0A4D-D9D0-410C-8983-CE3C3C30101B}" destId="{5F674F37-073A-4BE2-A9ED-E6DB100C820F}" srcOrd="0" destOrd="0" presId="urn:microsoft.com/office/officeart/2005/8/layout/chevron1"/>
    <dgm:cxn modelId="{559F5A05-0869-4DBE-AC02-AD05DD31D36E}" type="presOf" srcId="{930BC853-D5E2-47E3-93FE-7019CAF7A9C2}" destId="{7A31491D-8884-4085-B621-4081D664D7E5}" srcOrd="0" destOrd="0" presId="urn:microsoft.com/office/officeart/2005/8/layout/chevron1"/>
    <dgm:cxn modelId="{FA2A5B1C-518F-4899-9CA9-A57135B3FDAC}" srcId="{930BC853-D5E2-47E3-93FE-7019CAF7A9C2}" destId="{2B6D0A4D-D9D0-410C-8983-CE3C3C30101B}" srcOrd="0" destOrd="0" parTransId="{94F3F155-0115-4797-B355-A9BBB5B73190}" sibTransId="{74E3CD3F-39CE-44EE-AABB-C70A9BB94F80}"/>
    <dgm:cxn modelId="{E1F43AD8-5EC3-44E0-BBAB-88A81B0A22F2}" srcId="{930BC853-D5E2-47E3-93FE-7019CAF7A9C2}" destId="{03AD538F-E74D-4D08-BB75-93AC6B32158B}" srcOrd="1" destOrd="0" parTransId="{729D31EA-A81F-42AE-81BC-0DF0AB1D6B4E}" sibTransId="{60A93318-BC37-4929-8203-663B71B13015}"/>
    <dgm:cxn modelId="{C5D5CA4B-47CF-4A38-B4D9-23828EA8532F}" type="presParOf" srcId="{7A31491D-8884-4085-B621-4081D664D7E5}" destId="{5F674F37-073A-4BE2-A9ED-E6DB100C820F}" srcOrd="0" destOrd="0" presId="urn:microsoft.com/office/officeart/2005/8/layout/chevron1"/>
    <dgm:cxn modelId="{862D6D75-F3C5-44B2-94BC-0C127202783F}" type="presParOf" srcId="{7A31491D-8884-4085-B621-4081D664D7E5}" destId="{28EE2C24-3DE5-46C3-97B6-CB8872AEE97C}" srcOrd="1" destOrd="0" presId="urn:microsoft.com/office/officeart/2005/8/layout/chevron1"/>
    <dgm:cxn modelId="{E0CF243E-CC08-4CDC-A0EA-A0EB0A532500}" type="presParOf" srcId="{7A31491D-8884-4085-B621-4081D664D7E5}" destId="{C8A35C76-C229-4C4E-9271-FDF277D06D03}" srcOrd="2" destOrd="0" presId="urn:microsoft.com/office/officeart/2005/8/layout/chevron1"/>
    <dgm:cxn modelId="{22238350-3A77-4E93-9D80-1AA769950637}" type="presParOf" srcId="{7A31491D-8884-4085-B621-4081D664D7E5}" destId="{BEB5AFAD-69AC-4F52-B838-601855C9A426}" srcOrd="3" destOrd="0" presId="urn:microsoft.com/office/officeart/2005/8/layout/chevron1"/>
    <dgm:cxn modelId="{0ED78CAE-CA97-43D4-911D-91BB68AE7F26}" type="presParOf" srcId="{7A31491D-8884-4085-B621-4081D664D7E5}" destId="{4F1FB101-3897-408E-AC5C-5B189D488BC5}"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F99BE-D0D5-4E7D-914C-101B4137B411}">
      <dsp:nvSpPr>
        <dsp:cNvPr id="0" name=""/>
        <dsp:cNvSpPr/>
      </dsp:nvSpPr>
      <dsp:spPr>
        <a:xfrm>
          <a:off x="2051" y="655154"/>
          <a:ext cx="2499384" cy="999753"/>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b="1" kern="1200" dirty="0"/>
            <a:t>What is Ariba Network?</a:t>
          </a:r>
        </a:p>
      </dsp:txBody>
      <dsp:txXfrm>
        <a:off x="501928" y="655154"/>
        <a:ext cx="1499631" cy="999753"/>
      </dsp:txXfrm>
    </dsp:sp>
    <dsp:sp modelId="{6A302059-EC50-4128-9B69-9C1F09A32C5B}">
      <dsp:nvSpPr>
        <dsp:cNvPr id="0" name=""/>
        <dsp:cNvSpPr/>
      </dsp:nvSpPr>
      <dsp:spPr>
        <a:xfrm>
          <a:off x="2251497" y="655154"/>
          <a:ext cx="2499384" cy="999753"/>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b="1" kern="1200" dirty="0" smtClean="0"/>
            <a:t>Dragon Oil  </a:t>
          </a:r>
          <a:r>
            <a:rPr lang="en-US" sz="1200" b="1" kern="1200" dirty="0"/>
            <a:t>Project Scope</a:t>
          </a:r>
        </a:p>
      </dsp:txBody>
      <dsp:txXfrm>
        <a:off x="2751374" y="655154"/>
        <a:ext cx="1499631" cy="999753"/>
      </dsp:txXfrm>
    </dsp:sp>
    <dsp:sp modelId="{CD4CE8A1-F4D9-49B7-A1E9-99569D46B260}">
      <dsp:nvSpPr>
        <dsp:cNvPr id="0" name=""/>
        <dsp:cNvSpPr/>
      </dsp:nvSpPr>
      <dsp:spPr>
        <a:xfrm>
          <a:off x="4500943" y="655154"/>
          <a:ext cx="2499384" cy="999753"/>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a:lnSpc>
              <a:spcPct val="90000"/>
            </a:lnSpc>
            <a:spcBef>
              <a:spcPct val="0"/>
            </a:spcBef>
            <a:spcAft>
              <a:spcPct val="35000"/>
            </a:spcAft>
          </a:pPr>
          <a:r>
            <a:rPr lang="en-US" sz="1200" b="1" kern="1200" dirty="0"/>
            <a:t>Supplier Value</a:t>
          </a:r>
        </a:p>
      </dsp:txBody>
      <dsp:txXfrm>
        <a:off x="5000820" y="655154"/>
        <a:ext cx="1499631" cy="9997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4F37-073A-4BE2-A9ED-E6DB100C820F}">
      <dsp:nvSpPr>
        <dsp:cNvPr id="0" name=""/>
        <dsp:cNvSpPr/>
      </dsp:nvSpPr>
      <dsp:spPr>
        <a:xfrm>
          <a:off x="2515" y="676658"/>
          <a:ext cx="2602548" cy="910721"/>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Basic Account Configuration</a:t>
          </a:r>
        </a:p>
      </dsp:txBody>
      <dsp:txXfrm>
        <a:off x="457876" y="676658"/>
        <a:ext cx="1691827" cy="910721"/>
      </dsp:txXfrm>
    </dsp:sp>
    <dsp:sp modelId="{C69E9016-EFE2-4B05-8C08-9CBA3BE517DA}">
      <dsp:nvSpPr>
        <dsp:cNvPr id="0" name=""/>
        <dsp:cNvSpPr/>
      </dsp:nvSpPr>
      <dsp:spPr>
        <a:xfrm>
          <a:off x="2340682" y="677991"/>
          <a:ext cx="2602548" cy="913175"/>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Enablement Tasks</a:t>
          </a:r>
        </a:p>
      </dsp:txBody>
      <dsp:txXfrm>
        <a:off x="2797270" y="677991"/>
        <a:ext cx="1689373" cy="913175"/>
      </dsp:txXfrm>
    </dsp:sp>
    <dsp:sp modelId="{C8A35C76-C229-4C4E-9271-FDF277D06D03}">
      <dsp:nvSpPr>
        <dsp:cNvPr id="0" name=""/>
        <dsp:cNvSpPr/>
      </dsp:nvSpPr>
      <dsp:spPr>
        <a:xfrm>
          <a:off x="4678849" y="678885"/>
          <a:ext cx="2606038" cy="91138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Advanced Account Configuration</a:t>
          </a:r>
        </a:p>
      </dsp:txBody>
      <dsp:txXfrm>
        <a:off x="5134543" y="678885"/>
        <a:ext cx="1694651" cy="9113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4F37-073A-4BE2-A9ED-E6DB100C820F}">
      <dsp:nvSpPr>
        <dsp:cNvPr id="0" name=""/>
        <dsp:cNvSpPr/>
      </dsp:nvSpPr>
      <dsp:spPr>
        <a:xfrm>
          <a:off x="2134" y="676651"/>
          <a:ext cx="2601119" cy="91439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View Purchase Orders</a:t>
          </a:r>
        </a:p>
      </dsp:txBody>
      <dsp:txXfrm>
        <a:off x="459333" y="676651"/>
        <a:ext cx="1686722" cy="914397"/>
      </dsp:txXfrm>
    </dsp:sp>
    <dsp:sp modelId="{C8A35C76-C229-4C4E-9271-FDF277D06D03}">
      <dsp:nvSpPr>
        <dsp:cNvPr id="0" name=""/>
        <dsp:cNvSpPr/>
      </dsp:nvSpPr>
      <dsp:spPr>
        <a:xfrm>
          <a:off x="2343142" y="677380"/>
          <a:ext cx="2601119" cy="91439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Purchase Order Detail</a:t>
          </a:r>
        </a:p>
      </dsp:txBody>
      <dsp:txXfrm>
        <a:off x="2800341" y="677380"/>
        <a:ext cx="1686722" cy="914397"/>
      </dsp:txXfrm>
    </dsp:sp>
    <dsp:sp modelId="{4F1FB101-3897-408E-AC5C-5B189D488BC5}">
      <dsp:nvSpPr>
        <dsp:cNvPr id="0" name=""/>
        <dsp:cNvSpPr/>
      </dsp:nvSpPr>
      <dsp:spPr>
        <a:xfrm>
          <a:off x="4684149" y="677380"/>
          <a:ext cx="2601119" cy="91439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Create PDF of PO</a:t>
          </a:r>
        </a:p>
      </dsp:txBody>
      <dsp:txXfrm>
        <a:off x="5141348" y="677380"/>
        <a:ext cx="1686722" cy="9143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74F37-073A-4BE2-A9ED-E6DB100C820F}">
      <dsp:nvSpPr>
        <dsp:cNvPr id="0" name=""/>
        <dsp:cNvSpPr/>
      </dsp:nvSpPr>
      <dsp:spPr>
        <a:xfrm>
          <a:off x="2134" y="677380"/>
          <a:ext cx="2601119" cy="91439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Customer Support</a:t>
          </a:r>
        </a:p>
      </dsp:txBody>
      <dsp:txXfrm>
        <a:off x="459333" y="677380"/>
        <a:ext cx="1686722" cy="914397"/>
      </dsp:txXfrm>
    </dsp:sp>
    <dsp:sp modelId="{C8A35C76-C229-4C4E-9271-FDF277D06D03}">
      <dsp:nvSpPr>
        <dsp:cNvPr id="0" name=""/>
        <dsp:cNvSpPr/>
      </dsp:nvSpPr>
      <dsp:spPr>
        <a:xfrm>
          <a:off x="2343142" y="677380"/>
          <a:ext cx="2601119" cy="91439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Supplier Information Portal</a:t>
          </a:r>
        </a:p>
      </dsp:txBody>
      <dsp:txXfrm>
        <a:off x="2800341" y="677380"/>
        <a:ext cx="1686722" cy="914397"/>
      </dsp:txXfrm>
    </dsp:sp>
    <dsp:sp modelId="{4F1FB101-3897-408E-AC5C-5B189D488BC5}">
      <dsp:nvSpPr>
        <dsp:cNvPr id="0" name=""/>
        <dsp:cNvSpPr/>
      </dsp:nvSpPr>
      <dsp:spPr>
        <a:xfrm>
          <a:off x="4684149" y="677380"/>
          <a:ext cx="2601119" cy="914397"/>
        </a:xfrm>
        <a:prstGeom prst="chevron">
          <a:avLst/>
        </a:prstGeom>
        <a:solidFill>
          <a:schemeClr val="tx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lvl="0" algn="ctr" defTabSz="533400" rtl="0">
            <a:lnSpc>
              <a:spcPct val="90000"/>
            </a:lnSpc>
            <a:spcBef>
              <a:spcPct val="0"/>
            </a:spcBef>
            <a:spcAft>
              <a:spcPct val="35000"/>
            </a:spcAft>
          </a:pPr>
          <a:r>
            <a:rPr lang="en-US" sz="1200" b="1" kern="1200" dirty="0">
              <a:solidFill>
                <a:schemeClr val="bg1"/>
              </a:solidFill>
            </a:rPr>
            <a:t>Additional Resources</a:t>
          </a:r>
        </a:p>
      </dsp:txBody>
      <dsp:txXfrm>
        <a:off x="5141348" y="677380"/>
        <a:ext cx="1686722" cy="91439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80975" indent="-180975" algn="l" defTabSz="914400" rtl="0" eaLnBrk="1" latinLnBrk="0" hangingPunct="1">
      <a:buClr>
        <a:schemeClr val="accent1"/>
      </a:buClr>
      <a:buSzPct val="100000"/>
      <a:buFont typeface="Wingdings" pitchFamily="2" charset="2"/>
      <a:buChar char=""/>
      <a:defRPr sz="1100" kern="1200">
        <a:solidFill>
          <a:schemeClr val="tx1"/>
        </a:solidFill>
        <a:latin typeface="+mn-lt"/>
        <a:ea typeface="+mn-ea"/>
        <a:cs typeface="+mn-cs"/>
      </a:defRPr>
    </a:lvl2pPr>
    <a:lvl3pPr marL="357188" indent="-17621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27357BB-3A83-4A1C-9E1D-3585CFB4EBC5}" type="slidenum">
              <a:rPr lang="en-US" smtClean="0"/>
              <a:pPr/>
              <a:t>1</a:t>
            </a:fld>
            <a:endParaRPr lang="en-US" dirty="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b="1" dirty="0"/>
          </a:p>
        </p:txBody>
      </p:sp>
    </p:spTree>
    <p:extLst>
      <p:ext uri="{BB962C8B-B14F-4D97-AF65-F5344CB8AC3E}">
        <p14:creationId xmlns:p14="http://schemas.microsoft.com/office/powerpoint/2010/main" val="1000920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a:t>
            </a:fld>
            <a:endParaRPr lang="en-US" dirty="0"/>
          </a:p>
        </p:txBody>
      </p:sp>
    </p:spTree>
    <p:extLst>
      <p:ext uri="{BB962C8B-B14F-4D97-AF65-F5344CB8AC3E}">
        <p14:creationId xmlns:p14="http://schemas.microsoft.com/office/powerpoint/2010/main" val="1271819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3</a:t>
            </a:fld>
            <a:endParaRPr lang="en-US" dirty="0"/>
          </a:p>
        </p:txBody>
      </p:sp>
    </p:spTree>
    <p:extLst>
      <p:ext uri="{BB962C8B-B14F-4D97-AF65-F5344CB8AC3E}">
        <p14:creationId xmlns:p14="http://schemas.microsoft.com/office/powerpoint/2010/main" val="684490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4</a:t>
            </a:fld>
            <a:endParaRPr lang="en-US" dirty="0"/>
          </a:p>
        </p:txBody>
      </p:sp>
    </p:spTree>
    <p:extLst>
      <p:ext uri="{BB962C8B-B14F-4D97-AF65-F5344CB8AC3E}">
        <p14:creationId xmlns:p14="http://schemas.microsoft.com/office/powerpoint/2010/main" val="2960172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5</a:t>
            </a:fld>
            <a:endParaRPr lang="en-US" dirty="0"/>
          </a:p>
        </p:txBody>
      </p:sp>
    </p:spTree>
    <p:extLst>
      <p:ext uri="{BB962C8B-B14F-4D97-AF65-F5344CB8AC3E}">
        <p14:creationId xmlns:p14="http://schemas.microsoft.com/office/powerpoint/2010/main" val="292195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6</a:t>
            </a:fld>
            <a:endParaRPr lang="en-US" dirty="0"/>
          </a:p>
        </p:txBody>
      </p:sp>
    </p:spTree>
    <p:extLst>
      <p:ext uri="{BB962C8B-B14F-4D97-AF65-F5344CB8AC3E}">
        <p14:creationId xmlns:p14="http://schemas.microsoft.com/office/powerpoint/2010/main" val="2296637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7</a:t>
            </a:fld>
            <a:endParaRPr lang="en-US" dirty="0"/>
          </a:p>
        </p:txBody>
      </p:sp>
    </p:spTree>
    <p:extLst>
      <p:ext uri="{BB962C8B-B14F-4D97-AF65-F5344CB8AC3E}">
        <p14:creationId xmlns:p14="http://schemas.microsoft.com/office/powerpoint/2010/main" val="2736531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93FE08E4-145F-4C73-9292-6D4E46686461}" type="slidenum">
              <a:rPr lang="en-US" smtClean="0"/>
              <a:pPr/>
              <a:t>8</a:t>
            </a:fld>
            <a:endParaRPr lang="en-US"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661767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9</a:t>
            </a:fld>
            <a:endParaRPr lang="en-US" dirty="0"/>
          </a:p>
        </p:txBody>
      </p:sp>
    </p:spTree>
    <p:extLst>
      <p:ext uri="{BB962C8B-B14F-4D97-AF65-F5344CB8AC3E}">
        <p14:creationId xmlns:p14="http://schemas.microsoft.com/office/powerpoint/2010/main" val="1264709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586077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11</a:t>
            </a:fld>
            <a:endParaRPr lang="en-US" dirty="0"/>
          </a:p>
        </p:txBody>
      </p:sp>
    </p:spTree>
    <p:extLst>
      <p:ext uri="{BB962C8B-B14F-4D97-AF65-F5344CB8AC3E}">
        <p14:creationId xmlns:p14="http://schemas.microsoft.com/office/powerpoint/2010/main" val="1027185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12</a:t>
            </a:fld>
            <a:endParaRPr lang="en-US" dirty="0"/>
          </a:p>
        </p:txBody>
      </p:sp>
    </p:spTree>
    <p:extLst>
      <p:ext uri="{BB962C8B-B14F-4D97-AF65-F5344CB8AC3E}">
        <p14:creationId xmlns:p14="http://schemas.microsoft.com/office/powerpoint/2010/main" val="331669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13</a:t>
            </a:fld>
            <a:endParaRPr lang="en-US" dirty="0"/>
          </a:p>
        </p:txBody>
      </p:sp>
    </p:spTree>
    <p:extLst>
      <p:ext uri="{BB962C8B-B14F-4D97-AF65-F5344CB8AC3E}">
        <p14:creationId xmlns:p14="http://schemas.microsoft.com/office/powerpoint/2010/main" val="3599233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14</a:t>
            </a:fld>
            <a:endParaRPr lang="en-US" dirty="0"/>
          </a:p>
        </p:txBody>
      </p:sp>
    </p:spTree>
    <p:extLst>
      <p:ext uri="{BB962C8B-B14F-4D97-AF65-F5344CB8AC3E}">
        <p14:creationId xmlns:p14="http://schemas.microsoft.com/office/powerpoint/2010/main" val="3130513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15</a:t>
            </a:fld>
            <a:endParaRPr lang="en-US" dirty="0"/>
          </a:p>
        </p:txBody>
      </p:sp>
    </p:spTree>
    <p:extLst>
      <p:ext uri="{BB962C8B-B14F-4D97-AF65-F5344CB8AC3E}">
        <p14:creationId xmlns:p14="http://schemas.microsoft.com/office/powerpoint/2010/main" val="1943009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4226BF7-F7AE-4D1D-B28A-29F53FAE7315}" type="slidenum">
              <a:rPr lang="en-US" smtClean="0"/>
              <a:pPr/>
              <a:t>16</a:t>
            </a:fld>
            <a:endParaRPr lang="en-US" dirty="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436163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17</a:t>
            </a:fld>
            <a:endParaRPr lang="en-US" dirty="0"/>
          </a:p>
        </p:txBody>
      </p:sp>
    </p:spTree>
    <p:extLst>
      <p:ext uri="{BB962C8B-B14F-4D97-AF65-F5344CB8AC3E}">
        <p14:creationId xmlns:p14="http://schemas.microsoft.com/office/powerpoint/2010/main" val="3111149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18</a:t>
            </a:fld>
            <a:endParaRPr lang="en-US" dirty="0"/>
          </a:p>
        </p:txBody>
      </p:sp>
    </p:spTree>
    <p:extLst>
      <p:ext uri="{BB962C8B-B14F-4D97-AF65-F5344CB8AC3E}">
        <p14:creationId xmlns:p14="http://schemas.microsoft.com/office/powerpoint/2010/main" val="294750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19</a:t>
            </a:fld>
            <a:endParaRPr lang="en-US" dirty="0"/>
          </a:p>
        </p:txBody>
      </p:sp>
    </p:spTree>
    <p:extLst>
      <p:ext uri="{BB962C8B-B14F-4D97-AF65-F5344CB8AC3E}">
        <p14:creationId xmlns:p14="http://schemas.microsoft.com/office/powerpoint/2010/main" val="2741843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A65A13E-1D98-4A70-8DEC-2ADD03BB9BC0}" type="slidenum">
              <a:rPr lang="en-US" smtClean="0"/>
              <a:pPr eaLnBrk="1" hangingPunct="1">
                <a:defRPr/>
              </a:pPr>
              <a:t>20</a:t>
            </a:fld>
            <a:endParaRPr lang="en-US" dirty="0"/>
          </a:p>
        </p:txBody>
      </p:sp>
      <p:sp>
        <p:nvSpPr>
          <p:cNvPr id="26627" name="Rectangle 2"/>
          <p:cNvSpPr>
            <a:spLocks noGrp="1" noRot="1" noChangeAspect="1" noChangeArrowheads="1" noTextEdit="1"/>
          </p:cNvSpPr>
          <p:nvPr>
            <p:ph type="sldImg"/>
          </p:nvPr>
        </p:nvSpPr>
        <p:spPr>
          <a:xfrm>
            <a:off x="2819400" y="1784350"/>
            <a:ext cx="0" cy="0"/>
          </a:xfrm>
          <a:ln/>
        </p:spPr>
      </p:sp>
      <p:sp>
        <p:nvSpPr>
          <p:cNvPr id="26628" name="Rectangle 3"/>
          <p:cNvSpPr>
            <a:spLocks noGrp="1" noChangeArrowheads="1"/>
          </p:cNvSpPr>
          <p:nvPr>
            <p:ph type="body" idx="1"/>
          </p:nvPr>
        </p:nvSpPr>
        <p:spPr>
          <a:xfrm>
            <a:off x="914400" y="6261100"/>
            <a:ext cx="5105400" cy="21637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p>
        </p:txBody>
      </p:sp>
    </p:spTree>
    <p:extLst>
      <p:ext uri="{BB962C8B-B14F-4D97-AF65-F5344CB8AC3E}">
        <p14:creationId xmlns:p14="http://schemas.microsoft.com/office/powerpoint/2010/main" val="2621787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CAF0FBB0-610A-4CE3-B35E-E68272420254}" type="slidenum">
              <a:rPr lang="en-US" smtClean="0"/>
              <a:pPr eaLnBrk="1" hangingPunct="1">
                <a:defRPr/>
              </a:pPr>
              <a:t>21</a:t>
            </a:fld>
            <a:endParaRPr lang="en-US" dirty="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270369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22</a:t>
            </a:fld>
            <a:endParaRPr lang="en-US" dirty="0"/>
          </a:p>
        </p:txBody>
      </p:sp>
    </p:spTree>
    <p:extLst>
      <p:ext uri="{BB962C8B-B14F-4D97-AF65-F5344CB8AC3E}">
        <p14:creationId xmlns:p14="http://schemas.microsoft.com/office/powerpoint/2010/main" val="2558491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775FEF9-6739-42E1-9C17-7C96CFEBF2AF}" type="slidenum">
              <a:rPr lang="en-US" smtClean="0"/>
              <a:pPr eaLnBrk="1" hangingPunct="1"/>
              <a:t>24</a:t>
            </a:fld>
            <a:endParaRPr lang="en-US" dirty="0"/>
          </a:p>
        </p:txBody>
      </p:sp>
    </p:spTree>
    <p:extLst>
      <p:ext uri="{BB962C8B-B14F-4D97-AF65-F5344CB8AC3E}">
        <p14:creationId xmlns:p14="http://schemas.microsoft.com/office/powerpoint/2010/main" val="2464046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25</a:t>
            </a:fld>
            <a:endParaRPr lang="en-US" dirty="0"/>
          </a:p>
        </p:txBody>
      </p:sp>
    </p:spTree>
    <p:extLst>
      <p:ext uri="{BB962C8B-B14F-4D97-AF65-F5344CB8AC3E}">
        <p14:creationId xmlns:p14="http://schemas.microsoft.com/office/powerpoint/2010/main" val="2540366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68610E-BB18-4ABC-AAB2-3BCD35B1AB5F}" type="slidenum">
              <a:rPr lang="en-US" smtClean="0"/>
              <a:pPr eaLnBrk="1" hangingPunct="1"/>
              <a:t>26</a:t>
            </a:fld>
            <a:endParaRPr lang="en-US" dirty="0"/>
          </a:p>
        </p:txBody>
      </p:sp>
    </p:spTree>
    <p:extLst>
      <p:ext uri="{BB962C8B-B14F-4D97-AF65-F5344CB8AC3E}">
        <p14:creationId xmlns:p14="http://schemas.microsoft.com/office/powerpoint/2010/main" val="4222416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F2ADD8F-49B4-4396-99A3-7DE82D0DDFD7}" type="slidenum">
              <a:rPr lang="en-US" smtClean="0"/>
              <a:pPr eaLnBrk="1" hangingPunct="1"/>
              <a:t>27</a:t>
            </a:fld>
            <a:endParaRPr lang="en-US" dirty="0"/>
          </a:p>
        </p:txBody>
      </p:sp>
    </p:spTree>
    <p:extLst>
      <p:ext uri="{BB962C8B-B14F-4D97-AF65-F5344CB8AC3E}">
        <p14:creationId xmlns:p14="http://schemas.microsoft.com/office/powerpoint/2010/main" val="139715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7D60E1-A871-4771-9DE0-5215875ECC49}" type="slidenum">
              <a:rPr lang="en-US" smtClean="0"/>
              <a:pPr eaLnBrk="1" hangingPunct="1"/>
              <a:t>28</a:t>
            </a:fld>
            <a:endParaRPr lang="en-US" dirty="0"/>
          </a:p>
        </p:txBody>
      </p:sp>
    </p:spTree>
    <p:extLst>
      <p:ext uri="{BB962C8B-B14F-4D97-AF65-F5344CB8AC3E}">
        <p14:creationId xmlns:p14="http://schemas.microsoft.com/office/powerpoint/2010/main" val="3218850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29</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379665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676CE7-177C-4A53-9BC1-5D4116C54782}" type="slidenum">
              <a:rPr lang="en-US" smtClean="0"/>
              <a:pPr eaLnBrk="1" hangingPunct="1"/>
              <a:t>30</a:t>
            </a:fld>
            <a:endParaRPr lang="en-US" dirty="0"/>
          </a:p>
        </p:txBody>
      </p:sp>
    </p:spTree>
    <p:extLst>
      <p:ext uri="{BB962C8B-B14F-4D97-AF65-F5344CB8AC3E}">
        <p14:creationId xmlns:p14="http://schemas.microsoft.com/office/powerpoint/2010/main" val="766082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666DBF4-C097-4360-B7D0-532158670A93}" type="slidenum">
              <a:rPr lang="en-US" smtClean="0"/>
              <a:pPr eaLnBrk="1" hangingPunct="1"/>
              <a:t>31</a:t>
            </a:fld>
            <a:endParaRPr lang="en-US" dirty="0"/>
          </a:p>
        </p:txBody>
      </p:sp>
    </p:spTree>
    <p:extLst>
      <p:ext uri="{BB962C8B-B14F-4D97-AF65-F5344CB8AC3E}">
        <p14:creationId xmlns:p14="http://schemas.microsoft.com/office/powerpoint/2010/main" val="2061699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AA9087A-5489-4215-B582-2FC3B0498052}" type="slidenum">
              <a:rPr lang="en-US" smtClean="0"/>
              <a:pPr eaLnBrk="1" hangingPunct="1"/>
              <a:t>32</a:t>
            </a:fld>
            <a:endParaRPr lang="en-US" dirty="0"/>
          </a:p>
        </p:txBody>
      </p:sp>
    </p:spTree>
    <p:extLst>
      <p:ext uri="{BB962C8B-B14F-4D97-AF65-F5344CB8AC3E}">
        <p14:creationId xmlns:p14="http://schemas.microsoft.com/office/powerpoint/2010/main" val="439508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33</a:t>
            </a:fld>
            <a:endParaRPr lang="en-US" dirty="0"/>
          </a:p>
        </p:txBody>
      </p:sp>
    </p:spTree>
    <p:extLst>
      <p:ext uri="{BB962C8B-B14F-4D97-AF65-F5344CB8AC3E}">
        <p14:creationId xmlns:p14="http://schemas.microsoft.com/office/powerpoint/2010/main" val="32016391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4519C1-729A-4D13-85D9-6737A988579D}" type="slidenum">
              <a:rPr lang="en-US" smtClean="0"/>
              <a:pPr eaLnBrk="1" hangingPunct="1"/>
              <a:t>34</a:t>
            </a:fld>
            <a:endParaRPr lang="en-US" dirty="0"/>
          </a:p>
        </p:txBody>
      </p:sp>
    </p:spTree>
    <p:extLst>
      <p:ext uri="{BB962C8B-B14F-4D97-AF65-F5344CB8AC3E}">
        <p14:creationId xmlns:p14="http://schemas.microsoft.com/office/powerpoint/2010/main" val="24671008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A0D98C-944D-4B94-8502-9FCE89F0C3BD}" type="slidenum">
              <a:rPr lang="en-US" smtClean="0"/>
              <a:pPr eaLnBrk="1" hangingPunct="1"/>
              <a:t>35</a:t>
            </a:fld>
            <a:endParaRPr lang="en-US" dirty="0"/>
          </a:p>
        </p:txBody>
      </p:sp>
    </p:spTree>
    <p:extLst>
      <p:ext uri="{BB962C8B-B14F-4D97-AF65-F5344CB8AC3E}">
        <p14:creationId xmlns:p14="http://schemas.microsoft.com/office/powerpoint/2010/main" val="2281182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A0D98C-944D-4B94-8502-9FCE89F0C3BD}" type="slidenum">
              <a:rPr lang="en-US" smtClean="0"/>
              <a:pPr eaLnBrk="1" hangingPunct="1"/>
              <a:t>36</a:t>
            </a:fld>
            <a:endParaRPr lang="en-US" dirty="0"/>
          </a:p>
        </p:txBody>
      </p:sp>
    </p:spTree>
    <p:extLst>
      <p:ext uri="{BB962C8B-B14F-4D97-AF65-F5344CB8AC3E}">
        <p14:creationId xmlns:p14="http://schemas.microsoft.com/office/powerpoint/2010/main" val="2674396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F1D88F-4FC6-442B-BCB8-37B14E4BC0B8}" type="slidenum">
              <a:rPr lang="en-US" smtClean="0"/>
              <a:pPr eaLnBrk="1" hangingPunct="1"/>
              <a:t>37</a:t>
            </a:fld>
            <a:endParaRPr lang="en-US" dirty="0"/>
          </a:p>
        </p:txBody>
      </p:sp>
    </p:spTree>
    <p:extLst>
      <p:ext uri="{BB962C8B-B14F-4D97-AF65-F5344CB8AC3E}">
        <p14:creationId xmlns:p14="http://schemas.microsoft.com/office/powerpoint/2010/main" val="3694323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38</a:t>
            </a:fld>
            <a:endParaRPr lang="en-US" dirty="0"/>
          </a:p>
        </p:txBody>
      </p:sp>
    </p:spTree>
    <p:extLst>
      <p:ext uri="{BB962C8B-B14F-4D97-AF65-F5344CB8AC3E}">
        <p14:creationId xmlns:p14="http://schemas.microsoft.com/office/powerpoint/2010/main" val="1236782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39</a:t>
            </a:fld>
            <a:endParaRPr lang="en-US" dirty="0"/>
          </a:p>
        </p:txBody>
      </p:sp>
    </p:spTree>
    <p:extLst>
      <p:ext uri="{BB962C8B-B14F-4D97-AF65-F5344CB8AC3E}">
        <p14:creationId xmlns:p14="http://schemas.microsoft.com/office/powerpoint/2010/main" val="2816027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75E261-9560-4695-8186-186DC1FC8193}" type="slidenum">
              <a:rPr lang="en-US" smtClean="0">
                <a:solidFill>
                  <a:srgbClr val="000000"/>
                </a:solidFill>
              </a:rPr>
              <a:pPr eaLnBrk="1" hangingPunct="1"/>
              <a:t>40</a:t>
            </a:fld>
            <a:endParaRPr lang="en-US" dirty="0">
              <a:solidFill>
                <a:srgbClr val="000000"/>
              </a:solidFill>
            </a:endParaRPr>
          </a:p>
        </p:txBody>
      </p:sp>
      <p:sp>
        <p:nvSpPr>
          <p:cNvPr id="142339" name="Rectangle 2"/>
          <p:cNvSpPr>
            <a:spLocks noGrp="1" noRot="1" noChangeAspect="1" noChangeArrowheads="1" noTextEdit="1"/>
          </p:cNvSpPr>
          <p:nvPr>
            <p:ph type="sldImg"/>
          </p:nvPr>
        </p:nvSpPr>
        <p:spPr>
          <a:xfrm>
            <a:off x="1144588" y="685800"/>
            <a:ext cx="4572000" cy="3429000"/>
          </a:xfrm>
          <a:ln/>
        </p:spPr>
      </p:sp>
      <p:sp>
        <p:nvSpPr>
          <p:cNvPr id="142340" name="Rectangle 3"/>
          <p:cNvSpPr>
            <a:spLocks noGrp="1" noChangeArrowheads="1"/>
          </p:cNvSpPr>
          <p:nvPr>
            <p:ph type="body" idx="1"/>
          </p:nvPr>
        </p:nvSpPr>
        <p:spPr>
          <a:xfrm>
            <a:off x="685800" y="4344988"/>
            <a:ext cx="54864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2" name="Footer Placeholder 1"/>
          <p:cNvSpPr>
            <a:spLocks noGrp="1"/>
          </p:cNvSpPr>
          <p:nvPr>
            <p:ph type="ftr" sz="quarter" idx="10"/>
          </p:nvPr>
        </p:nvSpPr>
        <p:spPr>
          <a:xfrm>
            <a:off x="0" y="8685213"/>
            <a:ext cx="2971800" cy="457200"/>
          </a:xfrm>
          <a:prstGeom prst="rect">
            <a:avLst/>
          </a:prstGeom>
        </p:spPr>
        <p:txBody>
          <a:bodyPr/>
          <a:lstStyle/>
          <a:p>
            <a:pPr>
              <a:defRPr/>
            </a:pPr>
            <a:r>
              <a:rPr lang="en-US" dirty="0">
                <a:solidFill>
                  <a:srgbClr val="000000"/>
                </a:solidFill>
              </a:rPr>
              <a:t>BP Planned Service PO and Invoice</a:t>
            </a:r>
          </a:p>
        </p:txBody>
      </p:sp>
    </p:spTree>
    <p:extLst>
      <p:ext uri="{BB962C8B-B14F-4D97-AF65-F5344CB8AC3E}">
        <p14:creationId xmlns:p14="http://schemas.microsoft.com/office/powerpoint/2010/main" val="693002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75E261-9560-4695-8186-186DC1FC8193}" type="slidenum">
              <a:rPr lang="en-US" smtClean="0">
                <a:solidFill>
                  <a:srgbClr val="000000"/>
                </a:solidFill>
              </a:rPr>
              <a:pPr eaLnBrk="1" hangingPunct="1"/>
              <a:t>41</a:t>
            </a:fld>
            <a:endParaRPr lang="en-US" dirty="0">
              <a:solidFill>
                <a:srgbClr val="000000"/>
              </a:solidFill>
            </a:endParaRPr>
          </a:p>
        </p:txBody>
      </p:sp>
      <p:sp>
        <p:nvSpPr>
          <p:cNvPr id="142339" name="Rectangle 2"/>
          <p:cNvSpPr>
            <a:spLocks noGrp="1" noRot="1" noChangeAspect="1" noChangeArrowheads="1" noTextEdit="1"/>
          </p:cNvSpPr>
          <p:nvPr>
            <p:ph type="sldImg"/>
          </p:nvPr>
        </p:nvSpPr>
        <p:spPr>
          <a:xfrm>
            <a:off x="1144588" y="685800"/>
            <a:ext cx="4572000" cy="3429000"/>
          </a:xfrm>
          <a:ln/>
        </p:spPr>
      </p:sp>
      <p:sp>
        <p:nvSpPr>
          <p:cNvPr id="142340" name="Rectangle 3"/>
          <p:cNvSpPr>
            <a:spLocks noGrp="1" noChangeArrowheads="1"/>
          </p:cNvSpPr>
          <p:nvPr>
            <p:ph type="body" idx="1"/>
          </p:nvPr>
        </p:nvSpPr>
        <p:spPr>
          <a:xfrm>
            <a:off x="685800" y="4344988"/>
            <a:ext cx="54864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2" name="Footer Placeholder 1"/>
          <p:cNvSpPr>
            <a:spLocks noGrp="1"/>
          </p:cNvSpPr>
          <p:nvPr>
            <p:ph type="ftr" sz="quarter" idx="10"/>
          </p:nvPr>
        </p:nvSpPr>
        <p:spPr>
          <a:xfrm>
            <a:off x="0" y="8685213"/>
            <a:ext cx="2971800" cy="457200"/>
          </a:xfrm>
          <a:prstGeom prst="rect">
            <a:avLst/>
          </a:prstGeom>
        </p:spPr>
        <p:txBody>
          <a:bodyPr/>
          <a:lstStyle/>
          <a:p>
            <a:pPr>
              <a:defRPr/>
            </a:pPr>
            <a:r>
              <a:rPr lang="en-US" dirty="0">
                <a:solidFill>
                  <a:srgbClr val="000000"/>
                </a:solidFill>
              </a:rPr>
              <a:t>BP Planned Service PO and Invoice</a:t>
            </a:r>
          </a:p>
        </p:txBody>
      </p:sp>
    </p:spTree>
    <p:extLst>
      <p:ext uri="{BB962C8B-B14F-4D97-AF65-F5344CB8AC3E}">
        <p14:creationId xmlns:p14="http://schemas.microsoft.com/office/powerpoint/2010/main" val="693002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B53E66-CA09-4306-A2ED-94C6F7DB3B54}" type="slidenum">
              <a:rPr lang="en-US" smtClean="0"/>
              <a:pPr/>
              <a:t>42</a:t>
            </a:fld>
            <a:endParaRPr lang="en-US" dirty="0"/>
          </a:p>
        </p:txBody>
      </p:sp>
    </p:spTree>
    <p:extLst>
      <p:ext uri="{BB962C8B-B14F-4D97-AF65-F5344CB8AC3E}">
        <p14:creationId xmlns:p14="http://schemas.microsoft.com/office/powerpoint/2010/main" val="37427571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A8E321-336A-4C75-A8B8-0AE765CEE4CF}" type="slidenum">
              <a:rPr lang="en-US" smtClean="0">
                <a:solidFill>
                  <a:srgbClr val="000000"/>
                </a:solidFill>
              </a:rPr>
              <a:pPr eaLnBrk="1" hangingPunct="1"/>
              <a:t>43</a:t>
            </a:fld>
            <a:endParaRPr lang="en-US" dirty="0">
              <a:solidFill>
                <a:srgbClr val="000000"/>
              </a:solidFill>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0463779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44</a:t>
            </a:fld>
            <a:endParaRPr lang="en-US" dirty="0"/>
          </a:p>
        </p:txBody>
      </p:sp>
    </p:spTree>
    <p:extLst>
      <p:ext uri="{BB962C8B-B14F-4D97-AF65-F5344CB8AC3E}">
        <p14:creationId xmlns:p14="http://schemas.microsoft.com/office/powerpoint/2010/main" val="25531305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en-US" smtClean="0"/>
              <a:pPr/>
              <a:t>45</a:t>
            </a:fld>
            <a:endParaRPr lang="en-US" dirty="0"/>
          </a:p>
        </p:txBody>
      </p:sp>
    </p:spTree>
    <p:extLst>
      <p:ext uri="{BB962C8B-B14F-4D97-AF65-F5344CB8AC3E}">
        <p14:creationId xmlns:p14="http://schemas.microsoft.com/office/powerpoint/2010/main" val="3217388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global12.sap.com/corporate-en/legal/copyright/index.epx"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global.sap.com/corporate-de/legal/copyright/index.epx"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 shor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bwMode="gray">
          <a:xfrm>
            <a:off x="324000" y="-1"/>
            <a:ext cx="8496000" cy="2520000"/>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7740000" cy="738000"/>
          </a:xfrm>
        </p:spPr>
        <p:txBody>
          <a:bodyPr anchor="t" anchorCtr="0">
            <a:noAutofit/>
          </a:bodyPr>
          <a:lstStyle>
            <a:lvl1pPr>
              <a:defRPr sz="4800">
                <a:solidFill>
                  <a:schemeClr val="tx1"/>
                </a:solidFill>
              </a:defRPr>
            </a:lvl1pPr>
          </a:lstStyle>
          <a:p>
            <a:r>
              <a:rPr lang="en-US" dirty="0"/>
              <a:t>Short Presentation Title</a:t>
            </a:r>
          </a:p>
        </p:txBody>
      </p:sp>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7" name="TextBox 6"/>
          <p:cNvSpPr txBox="1"/>
          <p:nvPr userDrawn="1"/>
        </p:nvSpPr>
        <p:spPr>
          <a:xfrm rot="21360000">
            <a:off x="2896863" y="3808216"/>
            <a:ext cx="3350276"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a:solidFill>
                  <a:schemeClr val="tx1"/>
                </a:solidFill>
                <a:ea typeface="Arial Unicode MS" pitchFamily="34" charset="-128"/>
                <a:cs typeface="Arial Unicode MS" pitchFamily="34" charset="-128"/>
              </a:rPr>
              <a:t>Use this title slide only with an</a:t>
            </a:r>
            <a:r>
              <a:rPr lang="en-US" sz="1600" kern="0" baseline="0" dirty="0">
                <a:solidFill>
                  <a:schemeClr val="tx1"/>
                </a:solidFill>
                <a:ea typeface="Arial Unicode MS" pitchFamily="34" charset="-128"/>
                <a:cs typeface="Arial Unicode MS" pitchFamily="34" charset="-128"/>
              </a:rPr>
              <a:t> image</a:t>
            </a:r>
            <a:endParaRPr lang="en-US" sz="1600" kern="0" dirty="0">
              <a:solidFill>
                <a:schemeClr val="tx1"/>
              </a:solidFill>
              <a:ea typeface="Arial Unicode MS" pitchFamily="34" charset="-128"/>
              <a:cs typeface="Arial Unicode MS" pitchFamily="34" charset="-128"/>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4000" y="2115530"/>
            <a:ext cx="1477566" cy="288000"/>
          </a:xfrm>
          <a:prstGeom prst="rect">
            <a:avLst/>
          </a:prstGeom>
        </p:spPr>
      </p:pic>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3351365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with picture - two lines">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bwMode="gray">
          <a:xfrm>
            <a:off x="324000" y="-1"/>
            <a:ext cx="8496000" cy="2520000"/>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5" name="Rectangle 4"/>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9" name="Title 1"/>
          <p:cNvSpPr>
            <a:spLocks noGrp="1"/>
          </p:cNvSpPr>
          <p:nvPr>
            <p:ph type="ctrTitle" hasCustomPrompt="1"/>
          </p:nvPr>
        </p:nvSpPr>
        <p:spPr bwMode="gray">
          <a:xfrm>
            <a:off x="414000" y="324000"/>
            <a:ext cx="7740000" cy="923330"/>
          </a:xfrm>
        </p:spPr>
        <p:txBody>
          <a:bodyPr anchor="t" anchorCtr="0">
            <a:noAutofit/>
          </a:bodyPr>
          <a:lstStyle>
            <a:lvl1pPr>
              <a:defRPr sz="3000">
                <a:solidFill>
                  <a:sysClr val="windowText" lastClr="000000"/>
                </a:solidFill>
                <a:latin typeface="+mj-lt"/>
              </a:defRPr>
            </a:lvl1pPr>
          </a:lstStyle>
          <a:p>
            <a:r>
              <a:rPr lang="en-US" sz="3000" dirty="0"/>
              <a:t>Alternate Presentation Title</a:t>
            </a:r>
            <a:br>
              <a:rPr lang="en-US" sz="3000" dirty="0"/>
            </a:br>
            <a:r>
              <a:rPr lang="en-US" sz="3000" dirty="0"/>
              <a:t>Breaks to Two Lines</a:t>
            </a:r>
            <a:endParaRPr lang="en-US" dirty="0"/>
          </a:p>
        </p:txBody>
      </p:sp>
      <p:sp>
        <p:nvSpPr>
          <p:cNvPr id="10" name="TextBox 9"/>
          <p:cNvSpPr txBox="1"/>
          <p:nvPr/>
        </p:nvSpPr>
        <p:spPr>
          <a:xfrm rot="21360000">
            <a:off x="2896863" y="3808216"/>
            <a:ext cx="3350276" cy="24622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600" kern="0" dirty="0">
                <a:solidFill>
                  <a:schemeClr val="tx1"/>
                </a:solidFill>
                <a:ea typeface="Arial Unicode MS" pitchFamily="34" charset="-128"/>
                <a:cs typeface="Arial Unicode MS" pitchFamily="34" charset="-128"/>
              </a:rPr>
              <a:t>Use this title slide only with an</a:t>
            </a:r>
            <a:r>
              <a:rPr lang="en-US" sz="1600" kern="0" baseline="0" dirty="0">
                <a:solidFill>
                  <a:schemeClr val="tx1"/>
                </a:solidFill>
                <a:ea typeface="Arial Unicode MS" pitchFamily="34" charset="-128"/>
                <a:cs typeface="Arial Unicode MS" pitchFamily="34" charset="-128"/>
              </a:rPr>
              <a:t> image</a:t>
            </a:r>
            <a:endParaRPr lang="en-US" sz="1600" kern="0" dirty="0">
              <a:solidFill>
                <a:schemeClr val="tx1"/>
              </a:solidFill>
              <a:ea typeface="Arial Unicode MS" pitchFamily="34" charset="-128"/>
              <a:cs typeface="Arial Unicode MS" pitchFamily="34" charset="-128"/>
            </a:endParaRPr>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4000" y="2115530"/>
            <a:ext cx="1477566" cy="288000"/>
          </a:xfrm>
          <a:prstGeom prst="rect">
            <a:avLst/>
          </a:prstGeom>
        </p:spPr>
      </p:pic>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1039992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 shor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7740000" cy="738000"/>
          </a:xfrm>
        </p:spPr>
        <p:txBody>
          <a:bodyPr anchor="t" anchorCtr="0">
            <a:noAutofit/>
          </a:bodyPr>
          <a:lstStyle>
            <a:lvl1pPr>
              <a:defRPr sz="4800">
                <a:solidFill>
                  <a:schemeClr val="tx1"/>
                </a:solidFill>
              </a:defRPr>
            </a:lvl1pPr>
          </a:lstStyle>
          <a:p>
            <a:r>
              <a:rPr lang="en-US" dirty="0"/>
              <a:t>Short Presentation Title</a:t>
            </a:r>
          </a:p>
        </p:txBody>
      </p:sp>
      <p:sp>
        <p:nvSpPr>
          <p:cNvPr id="6" name="Subtitle 2"/>
          <p:cNvSpPr>
            <a:spLocks noGrp="1"/>
          </p:cNvSpPr>
          <p:nvPr>
            <p:ph type="subTitle" idx="1" hasCustomPrompt="1"/>
          </p:nvPr>
        </p:nvSpPr>
        <p:spPr bwMode="gray">
          <a:xfrm>
            <a:off x="32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2115530"/>
            <a:ext cx="1477566" cy="288000"/>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27402777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 two lines">
    <p:bg>
      <p:bgRef idx="1001">
        <a:schemeClr val="bg1"/>
      </p:bgRef>
    </p:bg>
    <p:spTree>
      <p:nvGrpSpPr>
        <p:cNvPr id="1" name=""/>
        <p:cNvGrpSpPr/>
        <p:nvPr/>
      </p:nvGrpSpPr>
      <p:grpSpPr>
        <a:xfrm>
          <a:off x="0" y="0"/>
          <a:ext cx="0" cy="0"/>
          <a:chOff x="0" y="0"/>
          <a:chExt cx="0" cy="0"/>
        </a:xfrm>
      </p:grpSpPr>
      <p:sp>
        <p:nvSpPr>
          <p:cNvPr id="6" name="Subtitle 2"/>
          <p:cNvSpPr>
            <a:spLocks noGrp="1"/>
          </p:cNvSpPr>
          <p:nvPr>
            <p:ph type="subTitle" idx="1" hasCustomPrompt="1"/>
          </p:nvPr>
        </p:nvSpPr>
        <p:spPr bwMode="gray">
          <a:xfrm>
            <a:off x="324000" y="1512000"/>
            <a:ext cx="7740000" cy="246221"/>
          </a:xfrm>
        </p:spPr>
        <p:txBody>
          <a:bodyPr anchor="b" anchorCtr="0">
            <a:sp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 SAP / Month 00, 2016</a:t>
            </a:r>
          </a:p>
        </p:txBody>
      </p:sp>
      <p:sp>
        <p:nvSpPr>
          <p:cNvPr id="9" name="Title 1"/>
          <p:cNvSpPr>
            <a:spLocks noGrp="1"/>
          </p:cNvSpPr>
          <p:nvPr>
            <p:ph type="ctrTitle" hasCustomPrompt="1"/>
          </p:nvPr>
        </p:nvSpPr>
        <p:spPr bwMode="gray">
          <a:xfrm>
            <a:off x="324000" y="324000"/>
            <a:ext cx="7740000" cy="923330"/>
          </a:xfrm>
        </p:spPr>
        <p:txBody>
          <a:bodyPr anchor="t" anchorCtr="0">
            <a:noAutofit/>
          </a:bodyPr>
          <a:lstStyle>
            <a:lvl1pPr>
              <a:defRPr sz="3000">
                <a:solidFill>
                  <a:sysClr val="windowText" lastClr="000000"/>
                </a:solidFill>
                <a:latin typeface="+mj-lt"/>
              </a:defRPr>
            </a:lvl1pPr>
          </a:lstStyle>
          <a:p>
            <a:r>
              <a:rPr lang="en-US" sz="3000" dirty="0"/>
              <a:t>Alternate Presentation Title</a:t>
            </a:r>
            <a:br>
              <a:rPr lang="en-US" sz="3000" dirty="0"/>
            </a:br>
            <a:r>
              <a:rPr lang="en-US" sz="3000" dirty="0"/>
              <a:t>Breaks to Two Lines</a:t>
            </a:r>
            <a:endParaRPr lang="en-US" dirty="0"/>
          </a:p>
        </p:txBody>
      </p:sp>
      <p:sp>
        <p:nvSpPr>
          <p:cNvPr id="5" name="Rectangle 4"/>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2115530"/>
            <a:ext cx="1477566" cy="28800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286368498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a:t>Divider page</a:t>
            </a: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a:t>Subtitle if needed</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4345650"/>
            <a:ext cx="1477566" cy="28800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162747696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dirty="0"/>
              <a:t>Click icon to add picture</a:t>
            </a: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a:t>Divider page</a:t>
            </a:r>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a:t>Subtitle if needed</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4345650"/>
            <a:ext cx="1477566" cy="288000"/>
          </a:xfrm>
          <a:prstGeom prst="rect">
            <a:avLst/>
          </a:prstGeom>
        </p:spPr>
      </p:pic>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47817398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1872000"/>
            <a:ext cx="5292000" cy="738664"/>
          </a:xfrm>
        </p:spPr>
        <p:txBody>
          <a:bodyPr anchor="t" anchorCtr="0">
            <a:noAutofit/>
          </a:bodyPr>
          <a:lstStyle>
            <a:lvl1pPr>
              <a:defRPr sz="4800">
                <a:solidFill>
                  <a:schemeClr val="tx1"/>
                </a:solidFill>
                <a:latin typeface="+mj-lt"/>
              </a:defRPr>
            </a:lvl1pPr>
          </a:lstStyle>
          <a:p>
            <a:r>
              <a:rPr lang="en-US" dirty="0"/>
              <a:t>Thank you</a:t>
            </a:r>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6300000" y="2016000"/>
            <a:ext cx="2520000" cy="3230646"/>
          </a:xfrm>
        </p:spPr>
        <p:txBody>
          <a:bodyPr anchor="t" anchorCtr="0">
            <a:noAutofit/>
          </a:bodyPr>
          <a:lstStyle>
            <a:lvl1pPr>
              <a:spcBef>
                <a:spcPts val="0"/>
              </a:spcBef>
              <a:defRPr sz="1400" b="0"/>
            </a:lvl1pPr>
          </a:lstStyle>
          <a:p>
            <a:r>
              <a:rPr lang="en-US" dirty="0"/>
              <a:t>Contact information:</a:t>
            </a:r>
          </a:p>
          <a:p>
            <a:endParaRPr lang="en-US" dirty="0"/>
          </a:p>
          <a:p>
            <a:r>
              <a:rPr lang="en-US" dirty="0"/>
              <a:t>F name MI. L name</a:t>
            </a:r>
          </a:p>
          <a:p>
            <a:r>
              <a:rPr lang="en-US" dirty="0"/>
              <a:t>Title</a:t>
            </a:r>
          </a:p>
          <a:p>
            <a:r>
              <a:rPr lang="en-US" dirty="0"/>
              <a:t>Address</a:t>
            </a:r>
          </a:p>
          <a:p>
            <a:r>
              <a:rPr lang="en-US" dirty="0"/>
              <a:t>Phone number</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3278850"/>
            <a:ext cx="1477566" cy="28800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5438" y="6083725"/>
            <a:ext cx="916759" cy="453600"/>
          </a:xfrm>
          <a:prstGeom prst="rect">
            <a:avLst/>
          </a:prstGeom>
        </p:spPr>
      </p:pic>
    </p:spTree>
    <p:extLst>
      <p:ext uri="{BB962C8B-B14F-4D97-AF65-F5344CB8AC3E}">
        <p14:creationId xmlns:p14="http://schemas.microsoft.com/office/powerpoint/2010/main" val="54533502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&lt;Agenda&gt;</a:t>
            </a:r>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a:t>Agenda Item/Divider Headline</a:t>
            </a:r>
          </a:p>
          <a:p>
            <a:pPr lvl="1"/>
            <a:r>
              <a:rPr lang="en-US" dirty="0"/>
              <a:t>Details</a:t>
            </a:r>
          </a:p>
          <a:p>
            <a:pPr lvl="2"/>
            <a:r>
              <a:rPr lang="en-US" dirty="0"/>
              <a:t>Third Level</a:t>
            </a:r>
          </a:p>
          <a:p>
            <a:pPr lvl="4"/>
            <a:r>
              <a:rPr lang="en-US" dirty="0"/>
              <a:t>Fourth Level</a:t>
            </a:r>
          </a:p>
          <a:p>
            <a:endParaRPr lang="en-US" dirty="0"/>
          </a:p>
        </p:txBody>
      </p:sp>
    </p:spTree>
    <p:extLst>
      <p:ext uri="{BB962C8B-B14F-4D97-AF65-F5344CB8AC3E}">
        <p14:creationId xmlns:p14="http://schemas.microsoft.com/office/powerpoint/2010/main" val="2338935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Tree>
    <p:extLst>
      <p:ext uri="{BB962C8B-B14F-4D97-AF65-F5344CB8AC3E}">
        <p14:creationId xmlns:p14="http://schemas.microsoft.com/office/powerpoint/2010/main" val="3155311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1800000"/>
            <a:ext cx="8496000" cy="738664"/>
          </a:xfrm>
        </p:spPr>
        <p:txBody>
          <a:bodyPr anchor="t" anchorCtr="0">
            <a:noAutofit/>
          </a:bodyPr>
          <a:lstStyle>
            <a:lvl1pPr>
              <a:defRPr sz="4800">
                <a:solidFill>
                  <a:schemeClr val="tx1"/>
                </a:solidFill>
                <a:latin typeface="+mj-lt"/>
              </a:defRPr>
            </a:lvl1pPr>
          </a:lstStyle>
          <a:p>
            <a:r>
              <a:rPr lang="en-US" dirty="0"/>
              <a:t>Click to insert text</a:t>
            </a:r>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 name="Rectangle 2"/>
          <p:cNvSpPr/>
          <p:nvPr userDrawn="1"/>
        </p:nvSpPr>
        <p:spPr bwMode="gray">
          <a:xfrm>
            <a:off x="137160" y="1043940"/>
            <a:ext cx="8846820" cy="350520"/>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506183110"/>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9100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2830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0649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dirty="0"/>
              <a:t>Click icon to add picture</a:t>
            </a:r>
          </a:p>
        </p:txBody>
      </p:sp>
      <p:sp>
        <p:nvSpPr>
          <p:cNvPr id="4" name="Text Placeholder 3"/>
          <p:cNvSpPr>
            <a:spLocks noGrp="1"/>
          </p:cNvSpPr>
          <p:nvPr>
            <p:ph type="body" sz="quarter" idx="11" hasCustomPrompt="1"/>
          </p:nvPr>
        </p:nvSpPr>
        <p:spPr>
          <a:xfrm>
            <a:off x="324000" y="1692000"/>
            <a:ext cx="5238000" cy="4392000"/>
          </a:xfrm>
        </p:spPr>
        <p:txBody>
          <a:body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1189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57597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5586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a:t>First level</a:t>
            </a:r>
          </a:p>
          <a:p>
            <a:pPr lvl="1"/>
            <a:r>
              <a:rPr lang="en-US" dirty="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a:t>First level</a:t>
            </a:r>
          </a:p>
          <a:p>
            <a:pPr lvl="1"/>
            <a:r>
              <a:rPr lang="en-US" dirty="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dirty="0"/>
              <a:t>Click icon to add picture</a:t>
            </a:r>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dirty="0"/>
              <a:t>Click icon to add picture</a:t>
            </a:r>
          </a:p>
        </p:txBody>
      </p:sp>
    </p:spTree>
    <p:extLst>
      <p:ext uri="{BB962C8B-B14F-4D97-AF65-F5344CB8AC3E}">
        <p14:creationId xmlns:p14="http://schemas.microsoft.com/office/powerpoint/2010/main" val="2398366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a:t>Click to add content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p:cNvSpPr>
            <a:spLocks noGrp="1"/>
          </p:cNvSpPr>
          <p:nvPr>
            <p:ph type="title" hasCustomPrompt="1"/>
          </p:nvPr>
        </p:nvSpPr>
        <p:spPr/>
        <p:txBody>
          <a:bodyPr/>
          <a:lstStyle/>
          <a:p>
            <a:r>
              <a:rPr lang="en-US" noProof="0" dirty="0"/>
              <a:t>Insert page title</a:t>
            </a:r>
            <a:endParaRPr lang="en-US" dirty="0"/>
          </a:p>
        </p:txBody>
      </p:sp>
    </p:spTree>
    <p:extLst>
      <p:ext uri="{BB962C8B-B14F-4D97-AF65-F5344CB8AC3E}">
        <p14:creationId xmlns:p14="http://schemas.microsoft.com/office/powerpoint/2010/main" val="952161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Discussion panel</a:t>
            </a:r>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a:t>Title of discussion panel</a:t>
            </a:r>
          </a:p>
          <a:p>
            <a:r>
              <a:rPr lang="en-US" b="0" dirty="0"/>
              <a:t>Speaker Name, Company 1</a:t>
            </a:r>
          </a:p>
          <a:p>
            <a:r>
              <a:rPr lang="en-US" b="0" dirty="0"/>
              <a:t>Speaker Name, Company 2</a:t>
            </a:r>
          </a:p>
          <a:p>
            <a:r>
              <a:rPr lang="en-US" b="0" dirty="0"/>
              <a:t>Speaker Name, Company 3</a:t>
            </a:r>
          </a:p>
          <a:p>
            <a:r>
              <a:rPr lang="en-US" b="0" dirty="0"/>
              <a:t>Speaker Name, Company 4</a:t>
            </a:r>
          </a:p>
          <a:p>
            <a:r>
              <a:rPr lang="en-US" b="0" dirty="0"/>
              <a:t>Speaker Name, Company 5</a:t>
            </a:r>
          </a:p>
        </p:txBody>
      </p:sp>
    </p:spTree>
    <p:extLst>
      <p:ext uri="{BB962C8B-B14F-4D97-AF65-F5344CB8AC3E}">
        <p14:creationId xmlns:p14="http://schemas.microsoft.com/office/powerpoint/2010/main" val="2230154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Rectangle 2"/>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Rectangle 9"/>
          <p:cNvSpPr/>
          <p:nvPr userDrawn="1"/>
        </p:nvSpPr>
        <p:spPr bwMode="gray">
          <a:xfrm>
            <a:off x="137160" y="1043940"/>
            <a:ext cx="8846820" cy="350520"/>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76397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Screen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5383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US" sz="2400" b="1" kern="1200" noProof="0" dirty="0">
                <a:solidFill>
                  <a:schemeClr val="accent2"/>
                </a:solidFill>
                <a:latin typeface="+mj-lt"/>
                <a:ea typeface="+mj-ea"/>
                <a:cs typeface="+mj-cs"/>
              </a:rPr>
              <a:t>© 2016 SAP SE or an SAP affiliate company. </a:t>
            </a:r>
            <a:br>
              <a:rPr lang="en-US" sz="2400" b="1" kern="1200" noProof="0" dirty="0">
                <a:solidFill>
                  <a:schemeClr val="accent2"/>
                </a:solidFill>
                <a:latin typeface="+mj-lt"/>
                <a:ea typeface="+mj-ea"/>
                <a:cs typeface="+mj-cs"/>
              </a:rPr>
            </a:br>
            <a:r>
              <a:rPr lang="en-US" sz="2400" b="1" kern="1200" noProof="0" dirty="0">
                <a:solidFill>
                  <a:schemeClr val="accent2"/>
                </a:solidFill>
                <a:latin typeface="+mj-lt"/>
                <a:ea typeface="+mj-ea"/>
                <a:cs typeface="+mj-cs"/>
              </a:rPr>
              <a:t>All rights reserved.</a:t>
            </a:r>
          </a:p>
        </p:txBody>
      </p:sp>
      <p:sp>
        <p:nvSpPr>
          <p:cNvPr id="5" name="TextBox 4"/>
          <p:cNvSpPr txBox="1"/>
          <p:nvPr/>
        </p:nvSpPr>
        <p:spPr bwMode="gray">
          <a:xfrm>
            <a:off x="324000" y="1692000"/>
            <a:ext cx="8496150" cy="3539430"/>
          </a:xfrm>
          <a:prstGeom prst="rect">
            <a:avLst/>
          </a:prstGeom>
          <a:noFill/>
        </p:spPr>
        <p:txBody>
          <a:bodyPr wrap="square" lIns="0" tIns="0" rIns="0" bIns="0" rtlCol="0">
            <a:spAutoFit/>
          </a:bodyPr>
          <a:lstStyle/>
          <a:p>
            <a:r>
              <a:rPr lang="en-US" sz="1000" kern="1200" dirty="0">
                <a:solidFill>
                  <a:schemeClr val="tx1"/>
                </a:solidFill>
                <a:latin typeface="Arial"/>
                <a:ea typeface="Arial Unicode MS" panose="020B0604020202020204" pitchFamily="34" charset="-128"/>
                <a:cs typeface="+mn-cs"/>
              </a:rPr>
              <a:t>No part of this publication may be reproduced or transmitted in any form or for any purpose without the express permission of SAP SE or an </a:t>
            </a:r>
          </a:p>
          <a:p>
            <a:r>
              <a:rPr lang="en-US" sz="1000" kern="1200" dirty="0">
                <a:solidFill>
                  <a:schemeClr val="tx1"/>
                </a:solidFill>
                <a:latin typeface="Arial"/>
                <a:ea typeface="Arial Unicode MS" panose="020B0604020202020204" pitchFamily="34" charset="-128"/>
                <a:cs typeface="+mn-cs"/>
              </a:rPr>
              <a:t>SAP affiliate company.</a:t>
            </a:r>
          </a:p>
          <a:p>
            <a:pPr>
              <a:spcBef>
                <a:spcPts val="1200"/>
              </a:spcBef>
            </a:pPr>
            <a:r>
              <a:rPr lang="en-US" sz="1000" kern="1200" dirty="0">
                <a:solidFill>
                  <a:schemeClr val="tx1"/>
                </a:solidFill>
                <a:latin typeface="Arial"/>
                <a:ea typeface="Arial Unicode MS" panose="020B0604020202020204" pitchFamily="34" charset="-128"/>
                <a:cs typeface="+mn-cs"/>
              </a:rPr>
              <a:t>SAP and other SAP products and services mentioned herein as well as their respective logos are trademarks or registered trademarks of SAP SE </a:t>
            </a:r>
            <a:br>
              <a:rPr lang="en-US" sz="1000" kern="1200" dirty="0">
                <a:solidFill>
                  <a:schemeClr val="tx1"/>
                </a:solidFill>
                <a:latin typeface="Arial"/>
                <a:ea typeface="Arial Unicode MS" panose="020B0604020202020204" pitchFamily="34" charset="-128"/>
                <a:cs typeface="+mn-cs"/>
              </a:rPr>
            </a:br>
            <a:r>
              <a:rPr lang="en-US" sz="1000" kern="1200" dirty="0">
                <a:solidFill>
                  <a:schemeClr val="tx1"/>
                </a:solidFill>
                <a:latin typeface="Arial"/>
                <a:ea typeface="Arial Unicode MS" panose="020B0604020202020204" pitchFamily="34" charset="-128"/>
                <a:cs typeface="+mn-cs"/>
              </a:rPr>
              <a:t>(or an SAP affiliate company) in Germany and other countries. Please see </a:t>
            </a:r>
            <a:r>
              <a:rPr lang="en-US" sz="1000" kern="1200" dirty="0">
                <a:solidFill>
                  <a:schemeClr val="tx1"/>
                </a:solidFill>
                <a:latin typeface="Arial"/>
                <a:ea typeface="Arial Unicode MS" panose="020B0604020202020204" pitchFamily="34" charset="-128"/>
                <a:cs typeface="+mn-cs"/>
                <a:hlinkClick r:id="rId2"/>
              </a:rPr>
              <a:t>http://global12.sap.com/corporate-en/legal/copyright/index.epx</a:t>
            </a:r>
            <a:r>
              <a:rPr lang="en-US" sz="1000" kern="1200" dirty="0">
                <a:solidFill>
                  <a:schemeClr val="tx1"/>
                </a:solidFill>
                <a:latin typeface="Arial"/>
                <a:ea typeface="Arial Unicode MS" panose="020B0604020202020204" pitchFamily="34" charset="-128"/>
                <a:cs typeface="+mn-cs"/>
              </a:rPr>
              <a:t> for additional trademark information and notices.</a:t>
            </a:r>
          </a:p>
          <a:p>
            <a:pPr>
              <a:spcBef>
                <a:spcPts val="1200"/>
              </a:spcBef>
            </a:pPr>
            <a:r>
              <a:rPr lang="en-US" sz="1000" kern="1200" dirty="0">
                <a:solidFill>
                  <a:schemeClr val="tx1"/>
                </a:solidFill>
                <a:latin typeface="Arial"/>
                <a:ea typeface="Arial Unicode MS" panose="020B0604020202020204" pitchFamily="34" charset="-128"/>
                <a:cs typeface="+mn-cs"/>
              </a:rPr>
              <a:t>Some software products marketed by SAP SE and its distributors contain proprietary software components of other software vendors.</a:t>
            </a:r>
          </a:p>
          <a:p>
            <a:pPr>
              <a:spcBef>
                <a:spcPts val="1200"/>
              </a:spcBef>
            </a:pPr>
            <a:r>
              <a:rPr lang="en-US" sz="1000" kern="1200" dirty="0">
                <a:solidFill>
                  <a:schemeClr val="tx1"/>
                </a:solidFill>
                <a:latin typeface="Arial"/>
                <a:ea typeface="Arial Unicode MS" panose="020B0604020202020204" pitchFamily="34" charset="-128"/>
                <a:cs typeface="+mn-cs"/>
              </a:rPr>
              <a:t>National product specifications may vary.</a:t>
            </a:r>
          </a:p>
          <a:p>
            <a:pPr>
              <a:spcBef>
                <a:spcPts val="1200"/>
              </a:spcBef>
            </a:pPr>
            <a:r>
              <a:rPr lang="en-US" sz="1000" kern="1200" dirty="0">
                <a:solidFill>
                  <a:schemeClr val="tx1"/>
                </a:solidFill>
                <a:latin typeface="Arial"/>
                <a:ea typeface="Arial Unicode MS" panose="020B0604020202020204" pitchFamily="34" charset="-128"/>
                <a:cs typeface="+mn-cs"/>
              </a:rPr>
              <a:t>These materials are provided by SAP SE or an SAP affiliate company for informational purposes only, without representation or warranty of any kind, and SAP SE or its affiliated companies shall not be liable for errors or omissions with respect to the materials. The only warranties for SAP SE or </a:t>
            </a:r>
            <a:br>
              <a:rPr lang="en-US" sz="1000" kern="1200" dirty="0">
                <a:solidFill>
                  <a:schemeClr val="tx1"/>
                </a:solidFill>
                <a:latin typeface="Arial"/>
                <a:ea typeface="Arial Unicode MS" panose="020B0604020202020204" pitchFamily="34" charset="-128"/>
                <a:cs typeface="+mn-cs"/>
              </a:rPr>
            </a:br>
            <a:r>
              <a:rPr lang="en-US" sz="1000" kern="1200" dirty="0">
                <a:solidFill>
                  <a:schemeClr val="tx1"/>
                </a:solidFill>
                <a:latin typeface="Arial"/>
                <a:ea typeface="Arial Unicode MS" panose="020B0604020202020204" pitchFamily="34" charset="-128"/>
                <a:cs typeface="+mn-cs"/>
              </a:rPr>
              <a:t>SAP affiliate company products and services are those that are set forth in the express warranty statements accompanying such products and </a:t>
            </a:r>
            <a:br>
              <a:rPr lang="en-US" sz="1000" kern="1200" dirty="0">
                <a:solidFill>
                  <a:schemeClr val="tx1"/>
                </a:solidFill>
                <a:latin typeface="Arial"/>
                <a:ea typeface="Arial Unicode MS" panose="020B0604020202020204" pitchFamily="34" charset="-128"/>
                <a:cs typeface="+mn-cs"/>
              </a:rPr>
            </a:br>
            <a:r>
              <a:rPr lang="en-US" sz="1000" kern="1200" dirty="0">
                <a:solidFill>
                  <a:schemeClr val="tx1"/>
                </a:solidFill>
                <a:latin typeface="Arial"/>
                <a:ea typeface="Arial Unicode MS" panose="020B0604020202020204" pitchFamily="34" charset="-128"/>
                <a:cs typeface="+mn-cs"/>
              </a:rPr>
              <a:t>services, if any. Nothing herein should be construed as constituting an additional warranty. </a:t>
            </a:r>
          </a:p>
          <a:p>
            <a:pPr>
              <a:spcBef>
                <a:spcPts val="1200"/>
              </a:spcBef>
            </a:pPr>
            <a:r>
              <a:rPr lang="en-US" sz="1000" kern="1200" dirty="0">
                <a:solidFill>
                  <a:schemeClr val="tx1"/>
                </a:solidFill>
                <a:latin typeface="Arial"/>
                <a:ea typeface="Arial Unicode MS" panose="020B0604020202020204" pitchFamily="34" charset="-128"/>
                <a:cs typeface="+mn-cs"/>
              </a:rPr>
              <a:t>In particular, SAP SE or its affiliated companies have no obligation to pursue any course of business outlined in this document or any related presentation, or to develop or release any functionality mentioned therein. This document, or any related presentation, and SAP SE’s or its affiliated companies’ strategy and possible future developments, products, and/or platform directions and functionality are all subject to change and may be changed by SAP SE or its affiliated companies at any time for any reason without notice. The information in this document is not a commitment, promise, or legal obligation to deliver any material, code, or functionality. All forward-looking statements are subject to various risks and uncertainties that could cause actual results to differ materially from expectations. Readers are cautioned not to place undue reliance on these forward-looking statements, which speak only as of their dates, and they should not be relied upon in making purchasing decisions.</a:t>
            </a:r>
          </a:p>
        </p:txBody>
      </p:sp>
    </p:spTree>
    <p:extLst>
      <p:ext uri="{BB962C8B-B14F-4D97-AF65-F5344CB8AC3E}">
        <p14:creationId xmlns:p14="http://schemas.microsoft.com/office/powerpoint/2010/main" val="1490919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sz="2400" b="1" kern="1200" noProof="0" dirty="0">
                <a:solidFill>
                  <a:schemeClr val="accent2"/>
                </a:solidFill>
                <a:latin typeface="+mj-lt"/>
                <a:ea typeface="+mj-ea"/>
                <a:cs typeface="+mj-cs"/>
              </a:rPr>
              <a:t>© 2016 SAP SE </a:t>
            </a:r>
            <a:r>
              <a:rPr lang="en-US" sz="2400" b="1" kern="1200" noProof="0" dirty="0" err="1">
                <a:solidFill>
                  <a:schemeClr val="accent2"/>
                </a:solidFill>
                <a:latin typeface="+mj-lt"/>
                <a:ea typeface="+mj-ea"/>
                <a:cs typeface="+mj-cs"/>
              </a:rPr>
              <a:t>oder</a:t>
            </a:r>
            <a:r>
              <a:rPr lang="en-US" sz="2400" b="1" kern="1200" noProof="0" dirty="0">
                <a:solidFill>
                  <a:schemeClr val="accent2"/>
                </a:solidFill>
                <a:latin typeface="+mj-lt"/>
                <a:ea typeface="+mj-ea"/>
                <a:cs typeface="+mj-cs"/>
              </a:rPr>
              <a:t> </a:t>
            </a:r>
            <a:r>
              <a:rPr lang="en-US" sz="2400" b="1" kern="1200" noProof="0" dirty="0" err="1">
                <a:solidFill>
                  <a:schemeClr val="accent2"/>
                </a:solidFill>
                <a:latin typeface="+mj-lt"/>
                <a:ea typeface="+mj-ea"/>
                <a:cs typeface="+mj-cs"/>
              </a:rPr>
              <a:t>ein</a:t>
            </a:r>
            <a:r>
              <a:rPr lang="en-US" sz="2400" b="1" kern="1200" noProof="0" dirty="0">
                <a:solidFill>
                  <a:schemeClr val="accent2"/>
                </a:solidFill>
                <a:latin typeface="+mj-lt"/>
                <a:ea typeface="+mj-ea"/>
                <a:cs typeface="+mj-cs"/>
              </a:rPr>
              <a:t> SAP-</a:t>
            </a:r>
            <a:r>
              <a:rPr lang="en-US" sz="2400" b="1" kern="1200" noProof="0" dirty="0" err="1">
                <a:solidFill>
                  <a:schemeClr val="accent2"/>
                </a:solidFill>
                <a:latin typeface="+mj-lt"/>
                <a:ea typeface="+mj-ea"/>
                <a:cs typeface="+mj-cs"/>
              </a:rPr>
              <a:t>Konzernunternehmen</a:t>
            </a:r>
            <a:r>
              <a:rPr lang="en-US" sz="2400" b="1" kern="1200" noProof="0" dirty="0">
                <a:solidFill>
                  <a:schemeClr val="accent2"/>
                </a:solidFill>
                <a:latin typeface="+mj-lt"/>
                <a:ea typeface="+mj-ea"/>
                <a:cs typeface="+mj-cs"/>
              </a:rPr>
              <a:t>. </a:t>
            </a:r>
            <a:br>
              <a:rPr lang="en-US" sz="2400" b="1" kern="1200" noProof="0" dirty="0">
                <a:solidFill>
                  <a:schemeClr val="accent2"/>
                </a:solidFill>
                <a:latin typeface="+mj-lt"/>
                <a:ea typeface="+mj-ea"/>
                <a:cs typeface="+mj-cs"/>
              </a:rPr>
            </a:br>
            <a:r>
              <a:rPr lang="en-US" sz="2400" b="1" kern="1200" noProof="0" dirty="0" err="1">
                <a:solidFill>
                  <a:schemeClr val="accent2"/>
                </a:solidFill>
                <a:latin typeface="+mj-lt"/>
                <a:ea typeface="+mj-ea"/>
                <a:cs typeface="+mj-cs"/>
              </a:rPr>
              <a:t>Alle</a:t>
            </a:r>
            <a:r>
              <a:rPr lang="en-US" sz="2400" b="1" kern="1200" noProof="0" dirty="0">
                <a:solidFill>
                  <a:schemeClr val="accent2"/>
                </a:solidFill>
                <a:latin typeface="+mj-lt"/>
                <a:ea typeface="+mj-ea"/>
                <a:cs typeface="+mj-cs"/>
              </a:rPr>
              <a:t> </a:t>
            </a:r>
            <a:r>
              <a:rPr lang="en-US" sz="2400" b="1" kern="1200" noProof="0" dirty="0" err="1">
                <a:solidFill>
                  <a:schemeClr val="accent2"/>
                </a:solidFill>
                <a:latin typeface="+mj-lt"/>
                <a:ea typeface="+mj-ea"/>
                <a:cs typeface="+mj-cs"/>
              </a:rPr>
              <a:t>Rechte</a:t>
            </a:r>
            <a:r>
              <a:rPr lang="en-US" sz="2400" b="1" kern="1200" noProof="0" dirty="0">
                <a:solidFill>
                  <a:schemeClr val="accent2"/>
                </a:solidFill>
                <a:latin typeface="+mj-lt"/>
                <a:ea typeface="+mj-ea"/>
                <a:cs typeface="+mj-cs"/>
              </a:rPr>
              <a:t> </a:t>
            </a:r>
            <a:r>
              <a:rPr lang="en-US" sz="2400" b="1" kern="1200" noProof="0" dirty="0" err="1">
                <a:solidFill>
                  <a:schemeClr val="accent2"/>
                </a:solidFill>
                <a:latin typeface="+mj-lt"/>
                <a:ea typeface="+mj-ea"/>
                <a:cs typeface="+mj-cs"/>
              </a:rPr>
              <a:t>vorbehalten</a:t>
            </a:r>
            <a:r>
              <a:rPr lang="en-US" sz="2400" b="1" kern="1200" noProof="0" dirty="0">
                <a:solidFill>
                  <a:schemeClr val="accent2"/>
                </a:solidFill>
                <a:latin typeface="+mj-lt"/>
                <a:ea typeface="+mj-ea"/>
                <a:cs typeface="+mj-cs"/>
              </a:rPr>
              <a:t>.</a:t>
            </a:r>
          </a:p>
        </p:txBody>
      </p:sp>
      <p:sp>
        <p:nvSpPr>
          <p:cNvPr id="6" name="TextBox 5"/>
          <p:cNvSpPr txBox="1"/>
          <p:nvPr/>
        </p:nvSpPr>
        <p:spPr bwMode="gray">
          <a:xfrm>
            <a:off x="324000" y="1692000"/>
            <a:ext cx="8496150" cy="4001095"/>
          </a:xfrm>
          <a:prstGeom prst="rect">
            <a:avLst/>
          </a:prstGeom>
          <a:noFill/>
        </p:spPr>
        <p:txBody>
          <a:bodyPr wrap="square" lIns="0" tIns="0" rIns="0" bIns="0" rtlCol="0">
            <a:spAutoFit/>
          </a:bodyPr>
          <a:lstStyle/>
          <a:p>
            <a:r>
              <a:rPr lang="en-US" sz="1000" kern="1200" noProof="0" dirty="0">
                <a:solidFill>
                  <a:schemeClr val="tx1"/>
                </a:solidFill>
                <a:effectLst/>
                <a:latin typeface="Arial"/>
                <a:ea typeface="+mn-ea"/>
                <a:cs typeface="+mn-cs"/>
              </a:rPr>
              <a:t>Weitergabe und Vervielfältigung dieser Publikation oder von Teilen daraus sind, zu welchem Zweck und in welcher Form auch immer, ohne die ausdrückliche schriftliche Genehmigung durch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ein SAP-Konzernunternehmen nicht gestattet.</a:t>
            </a:r>
          </a:p>
          <a:p>
            <a:pPr>
              <a:spcBef>
                <a:spcPts val="1200"/>
              </a:spcBef>
            </a:pPr>
            <a:r>
              <a:rPr lang="en-US" sz="1000" kern="1200" noProof="0" dirty="0">
                <a:solidFill>
                  <a:schemeClr val="tx1"/>
                </a:solidFill>
                <a:effectLst/>
                <a:latin typeface="Arial"/>
                <a:ea typeface="+mn-ea"/>
                <a:cs typeface="+mn-cs"/>
              </a:rPr>
              <a:t>SAP und andere in diesem Dokument erwähnte Produkte und Dienstleistungen von SAP sowie die dazugehörigen Logos sind Marken oder eingetragene Marken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von einem SAP-Konzernunternehmen) in Deutschland und verschiedenen anderen Ländern weltweit.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Weitere Hinweise und Informationen zum Markenrecht finden Sie unter </a:t>
            </a:r>
            <a:r>
              <a:rPr lang="en-US" sz="1000" kern="1200" noProof="0" dirty="0">
                <a:solidFill>
                  <a:schemeClr val="tx1"/>
                </a:solidFill>
                <a:effectLst/>
                <a:latin typeface="Arial"/>
                <a:ea typeface="+mn-ea"/>
                <a:cs typeface="+mn-cs"/>
                <a:hlinkClick r:id="rId2"/>
              </a:rPr>
              <a:t>http://global.sap.com/corporate-de/legal/copyright/index.epx</a:t>
            </a:r>
            <a:r>
              <a:rPr lang="en-US" sz="1000" kern="1200" noProof="0" dirty="0">
                <a:solidFill>
                  <a:schemeClr val="tx1"/>
                </a:solidFill>
                <a:effectLst/>
                <a:latin typeface="Arial"/>
                <a:ea typeface="+mn-ea"/>
                <a:cs typeface="+mn-cs"/>
              </a:rPr>
              <a:t>.</a:t>
            </a:r>
          </a:p>
          <a:p>
            <a:pPr>
              <a:spcBef>
                <a:spcPts val="1200"/>
              </a:spcBef>
            </a:pPr>
            <a:r>
              <a:rPr lang="en-US" sz="1000" kern="1200" noProof="0" dirty="0">
                <a:solidFill>
                  <a:schemeClr val="tx1"/>
                </a:solidFill>
                <a:effectLst/>
                <a:latin typeface="Arial"/>
                <a:ea typeface="+mn-ea"/>
                <a:cs typeface="+mn-cs"/>
              </a:rPr>
              <a:t>Die von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deren Vertriebsfirmen angebotenen Softwareprodukte können Softwarekomponenten auch anderer Softwarehersteller enthalten.</a:t>
            </a:r>
          </a:p>
          <a:p>
            <a:pPr>
              <a:spcBef>
                <a:spcPts val="1200"/>
              </a:spcBef>
            </a:pPr>
            <a:r>
              <a:rPr lang="en-US" sz="1000" kern="1200" noProof="0" dirty="0">
                <a:solidFill>
                  <a:schemeClr val="tx1"/>
                </a:solidFill>
                <a:effectLst/>
                <a:latin typeface="Arial"/>
                <a:ea typeface="+mn-ea"/>
                <a:cs typeface="+mn-cs"/>
              </a:rPr>
              <a:t>Produkte können länderspezifische Unterschiede aufweisen.</a:t>
            </a:r>
          </a:p>
          <a:p>
            <a:pPr>
              <a:spcBef>
                <a:spcPts val="1200"/>
              </a:spcBef>
            </a:pPr>
            <a:r>
              <a:rPr lang="en-US" sz="1000" kern="1200" noProof="0" dirty="0">
                <a:solidFill>
                  <a:schemeClr val="tx1"/>
                </a:solidFill>
                <a:effectLst/>
                <a:latin typeface="Arial"/>
                <a:ea typeface="+mn-ea"/>
                <a:cs typeface="+mn-cs"/>
              </a:rPr>
              <a:t>Die vorliegenden Unterlagen werden von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einem SAP-Konzernunternehmen bereitgestellt und dienen ausschließlich zu Informations-zwecken. Die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 Konzernunternehmen übernehmen keinerlei Haftung oder Gewährleistung für Fehler oder Unvollständigkeiten in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dieser Publikation. Die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ein SAP-Konzernunternehmen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a:spcBef>
                <a:spcPts val="1200"/>
              </a:spcBef>
            </a:pPr>
            <a:r>
              <a:rPr lang="en-US" sz="1000" kern="1200" noProof="0" dirty="0">
                <a:solidFill>
                  <a:schemeClr val="tx1"/>
                </a:solidFill>
                <a:effectLst/>
                <a:latin typeface="Arial"/>
                <a:ea typeface="+mn-ea"/>
                <a:cs typeface="+mn-cs"/>
              </a:rPr>
              <a:t>Insbesondere sind die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 Konzernunternehmen in keiner Weise verpflichtet, in dieser Publikation oder einer zugehörigen Präsentation dargestellte Geschäftsabläufe zu verfolgen oder hierin wiedergegebene Funktionen zu entwickeln oder zu veröffentlichen. Diese Publikation oder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eine zugehörige Präsentation, die Strategie und etwaige künftige Entwicklungen, Produkte und/oder Plattformen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ihrer Konzern-</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unternehmen können von der </a:t>
            </a:r>
            <a:r>
              <a:rPr lang="en-US" sz="1000" kern="1200" dirty="0">
                <a:solidFill>
                  <a:schemeClr val="tx1"/>
                </a:solidFill>
                <a:latin typeface="Arial"/>
                <a:ea typeface="Arial Unicode MS" panose="020B0604020202020204" pitchFamily="34" charset="-128"/>
                <a:cs typeface="+mn-cs"/>
              </a:rPr>
              <a:t>SAP SE </a:t>
            </a:r>
            <a:r>
              <a:rPr lang="en-US" sz="1000" kern="1200" noProof="0" dirty="0">
                <a:solidFill>
                  <a:schemeClr val="tx1"/>
                </a:solidFill>
                <a:effectLst/>
                <a:latin typeface="Arial"/>
                <a:ea typeface="+mn-ea"/>
                <a:cs typeface="+mn-cs"/>
              </a:rPr>
              <a:t>oder ihren Konzernunternehmen jederzeit und ohne Angabe von Gründen unangekündigt geändert werden.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Die in dieser Publikation enthaltenen Informationen stellen keine Zusage, kein Versprechen und keine rechtliche Verpflichtung zur Lieferung von Material, Code oder Funktionen dar. Sämtliche vorausschauenden Aussagen unterliegen unterschiedlichen Risiken und Unsicherheiten, durch die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die tatsächlichen Ergebnisse von den Erwartungen abweichen können. Die vorausschauenden Aussagen geben die Sicht zu dem Zeitpunkt wieder, </a:t>
            </a:r>
            <a:br>
              <a:rPr lang="en-US" sz="1000" kern="1200" noProof="0" dirty="0">
                <a:solidFill>
                  <a:schemeClr val="tx1"/>
                </a:solidFill>
                <a:effectLst/>
                <a:latin typeface="Arial"/>
                <a:ea typeface="+mn-ea"/>
                <a:cs typeface="+mn-cs"/>
              </a:rPr>
            </a:br>
            <a:r>
              <a:rPr lang="en-US" sz="1000" kern="1200" noProof="0" dirty="0">
                <a:solidFill>
                  <a:schemeClr val="tx1"/>
                </a:solidFill>
                <a:effectLst/>
                <a:latin typeface="Arial"/>
                <a:ea typeface="+mn-ea"/>
                <a:cs typeface="+mn-cs"/>
              </a:rPr>
              <a:t>zu dem sie getätigt wurden. Dem Leser wird empfohlen, diesen Aussagen kein übertriebenes Vertrauen zu schenken und sich bei Kaufentscheidungen nicht auf sie zu stützen.</a:t>
            </a:r>
          </a:p>
        </p:txBody>
      </p:sp>
    </p:spTree>
    <p:extLst>
      <p:ext uri="{BB962C8B-B14F-4D97-AF65-F5344CB8AC3E}">
        <p14:creationId xmlns:p14="http://schemas.microsoft.com/office/powerpoint/2010/main" val="811085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algn="ctr">
              <a:spcBef>
                <a:spcPct val="50000"/>
              </a:spcBef>
              <a:buClr>
                <a:srgbClr val="F0AB00"/>
              </a:buClr>
              <a:buSzPct val="80000"/>
            </a:pPr>
            <a:endParaRPr lang="en-US" kern="0" dirty="0">
              <a:solidFill>
                <a:srgbClr val="000000"/>
              </a:solidFill>
              <a:latin typeface="Arial"/>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a:t>Short Presentation Title</a:t>
            </a:r>
          </a:p>
        </p:txBody>
      </p:sp>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algn="ctr">
              <a:spcBef>
                <a:spcPct val="50000"/>
              </a:spcBef>
              <a:buClr>
                <a:srgbClr val="F0AB00"/>
              </a:buClr>
              <a:buSzPct val="80000"/>
            </a:pPr>
            <a:endParaRPr lang="en-US" sz="1600" kern="0" dirty="0">
              <a:solidFill>
                <a:srgbClr val="000000"/>
              </a:solidFill>
              <a:latin typeface="Arial"/>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Name/Department (delete if not needed)</a:t>
            </a:r>
            <a:br>
              <a:rPr lang="en-US" dirty="0"/>
            </a:br>
            <a:r>
              <a:rPr lang="en-US" dirty="0"/>
              <a:t>Month 00, 2013</a:t>
            </a:r>
          </a:p>
        </p:txBody>
      </p:sp>
      <p:pic>
        <p:nvPicPr>
          <p:cNvPr id="8" name="Picture 7" descr="Ariba_logo_horiz_WHIT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6079068"/>
            <a:ext cx="2571749" cy="493672"/>
          </a:xfrm>
          <a:prstGeom prst="rect">
            <a:avLst/>
          </a:prstGeom>
        </p:spPr>
      </p:pic>
    </p:spTree>
    <p:extLst>
      <p:ext uri="{BB962C8B-B14F-4D97-AF65-F5344CB8AC3E}">
        <p14:creationId xmlns:p14="http://schemas.microsoft.com/office/powerpoint/2010/main" val="1204410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oadmap - Solution Enhancements - Solution En. wit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17" name="Text Placeholder 12"/>
          <p:cNvSpPr>
            <a:spLocks noGrp="1"/>
          </p:cNvSpPr>
          <p:nvPr>
            <p:ph type="body" sz="quarter" idx="11" hasCustomPrompt="1"/>
          </p:nvPr>
        </p:nvSpPr>
        <p:spPr>
          <a:xfrm>
            <a:off x="324008" y="1952713"/>
            <a:ext cx="2538823" cy="3846432"/>
          </a:xfrm>
        </p:spPr>
        <p:txBody>
          <a:bodyPr tIns="107887"/>
          <a:lstStyle>
            <a:lvl1pPr marL="179810" indent="-179810">
              <a:lnSpc>
                <a:spcPct val="100000"/>
              </a:lnSpc>
              <a:spcBef>
                <a:spcPts val="400"/>
              </a:spcBef>
              <a:buSzPct val="100000"/>
              <a:buFont typeface="Wingdings" pitchFamily="2" charset="2"/>
              <a:buChar char=""/>
              <a:defRPr sz="1100" b="0"/>
            </a:lvl1pPr>
            <a:lvl2pPr marL="359623" indent="-179810">
              <a:spcBef>
                <a:spcPts val="400"/>
              </a:spcBef>
              <a:buClr>
                <a:schemeClr val="accent2"/>
              </a:buClr>
              <a:buSzPct val="100000"/>
              <a:buFont typeface="Arial" pitchFamily="34" charset="0"/>
              <a:buChar char="–"/>
              <a:defRPr sz="1100"/>
            </a:lvl2pPr>
            <a:lvl3pPr>
              <a:defRPr sz="1400"/>
            </a:lvl3pPr>
          </a:lstStyle>
          <a:p>
            <a:pPr lvl="0"/>
            <a:r>
              <a:rPr lang="en-US" dirty="0"/>
              <a:t>Add text</a:t>
            </a:r>
          </a:p>
          <a:p>
            <a:pPr lvl="1"/>
            <a:r>
              <a:rPr lang="en-US" dirty="0"/>
              <a:t>text</a:t>
            </a:r>
          </a:p>
        </p:txBody>
      </p:sp>
      <p:sp>
        <p:nvSpPr>
          <p:cNvPr id="18" name="Text Placeholder 17"/>
          <p:cNvSpPr>
            <a:spLocks noGrp="1"/>
          </p:cNvSpPr>
          <p:nvPr>
            <p:ph type="body" sz="quarter" idx="14" hasCustomPrompt="1"/>
          </p:nvPr>
        </p:nvSpPr>
        <p:spPr>
          <a:xfrm>
            <a:off x="5896720" y="1690687"/>
            <a:ext cx="2923430" cy="169277"/>
          </a:xfrm>
        </p:spPr>
        <p:txBody>
          <a:bodyPr wrap="square">
            <a:spAutoFit/>
          </a:bodyPr>
          <a:lstStyle>
            <a:lvl1pPr>
              <a:defRPr sz="1100" b="0">
                <a:solidFill>
                  <a:schemeClr val="accent2"/>
                </a:solidFill>
              </a:defRPr>
            </a:lvl1pPr>
          </a:lstStyle>
          <a:p>
            <a:pPr lvl="0"/>
            <a:r>
              <a:rPr lang="en-US" dirty="0"/>
              <a:t>Add text</a:t>
            </a:r>
          </a:p>
        </p:txBody>
      </p:sp>
      <p:sp>
        <p:nvSpPr>
          <p:cNvPr id="11" name="Text Placeholder 12"/>
          <p:cNvSpPr>
            <a:spLocks noGrp="1"/>
          </p:cNvSpPr>
          <p:nvPr>
            <p:ph type="body" sz="quarter" idx="15" hasCustomPrompt="1"/>
          </p:nvPr>
        </p:nvSpPr>
        <p:spPr>
          <a:xfrm>
            <a:off x="3048313" y="1952713"/>
            <a:ext cx="2538823" cy="3846432"/>
          </a:xfrm>
        </p:spPr>
        <p:txBody>
          <a:bodyPr tIns="107887"/>
          <a:lstStyle>
            <a:lvl1pPr marL="179810" indent="-179810">
              <a:lnSpc>
                <a:spcPct val="100000"/>
              </a:lnSpc>
              <a:spcBef>
                <a:spcPts val="400"/>
              </a:spcBef>
              <a:buSzPct val="100000"/>
              <a:buFont typeface="Wingdings" pitchFamily="2" charset="2"/>
              <a:buChar char=""/>
              <a:defRPr sz="1100" b="0"/>
            </a:lvl1pPr>
            <a:lvl2pPr marL="359623" indent="-179810">
              <a:spcBef>
                <a:spcPts val="400"/>
              </a:spcBef>
              <a:buClr>
                <a:schemeClr val="accent2"/>
              </a:buClr>
              <a:buSzPct val="100000"/>
              <a:buFont typeface="Arial" pitchFamily="34" charset="0"/>
              <a:buChar char="–"/>
              <a:defRPr sz="1100"/>
            </a:lvl2pPr>
            <a:lvl3pPr>
              <a:defRPr sz="1400"/>
            </a:lvl3pPr>
          </a:lstStyle>
          <a:p>
            <a:pPr lvl="0"/>
            <a:r>
              <a:rPr lang="en-US" dirty="0"/>
              <a:t>Add text</a:t>
            </a:r>
          </a:p>
          <a:p>
            <a:pPr lvl="1"/>
            <a:r>
              <a:rPr lang="en-US" dirty="0"/>
              <a:t>text</a:t>
            </a:r>
          </a:p>
        </p:txBody>
      </p:sp>
      <p:sp>
        <p:nvSpPr>
          <p:cNvPr id="19" name="Content Placeholder 5"/>
          <p:cNvSpPr>
            <a:spLocks noGrp="1"/>
          </p:cNvSpPr>
          <p:nvPr>
            <p:ph sz="quarter" idx="10" hasCustomPrompt="1"/>
          </p:nvPr>
        </p:nvSpPr>
        <p:spPr>
          <a:xfrm>
            <a:off x="0" y="6086476"/>
            <a:ext cx="9144000" cy="252000"/>
          </a:xfrm>
          <a:solidFill>
            <a:schemeClr val="accent1"/>
          </a:solidFill>
          <a:ln w="9525">
            <a:noFill/>
            <a:round/>
            <a:headEnd/>
            <a:tailEnd/>
          </a:ln>
        </p:spPr>
        <p:txBody>
          <a:bodyPr vert="horz" lIns="0" tIns="0" rIns="0" bIns="0" rtlCol="0" anchor="ctr" anchorCtr="0">
            <a:noAutofit/>
          </a:bodyPr>
          <a:lstStyle>
            <a:lvl1pPr marL="0" marR="0" indent="0" algn="ctr" defTabSz="913445" rtl="0" eaLnBrk="1" fontAlgn="base" latinLnBrk="0" hangingPunct="1">
              <a:lnSpc>
                <a:spcPct val="100000"/>
              </a:lnSpc>
              <a:spcBef>
                <a:spcPts val="1619"/>
              </a:spcBef>
              <a:spcAft>
                <a:spcPct val="0"/>
              </a:spcAft>
              <a:buClr>
                <a:schemeClr val="accent1"/>
              </a:buClr>
              <a:buSzPct val="80000"/>
              <a:buFontTx/>
              <a:buNone/>
              <a:tabLst/>
              <a:defRPr lang="en-US" sz="1100" b="1" kern="1200" baseline="0" noProof="0" dirty="0" smtClean="0">
                <a:solidFill>
                  <a:schemeClr val="tx1"/>
                </a:solidFill>
                <a:latin typeface="Arial"/>
                <a:ea typeface="+mn-ea"/>
                <a:cs typeface="+mn-cs"/>
              </a:defRPr>
            </a:lvl1pPr>
            <a:lvl2pPr algn="ctr">
              <a:defRPr/>
            </a:lvl2pPr>
            <a:lvl3pPr algn="ctr">
              <a:defRPr/>
            </a:lvl3pPr>
            <a:lvl4pPr algn="ctr">
              <a:defRPr/>
            </a:lvl4pPr>
            <a:lvl5pPr algn="ctr">
              <a:buNone/>
              <a:defRPr/>
            </a:lvl5pPr>
          </a:lstStyle>
          <a:p>
            <a:pPr marL="0" marR="0" lvl="0" indent="0" algn="ctr" defTabSz="913445" rtl="0" eaLnBrk="1" fontAlgn="base" latinLnBrk="0" hangingPunct="1">
              <a:lnSpc>
                <a:spcPct val="100000"/>
              </a:lnSpc>
              <a:spcBef>
                <a:spcPts val="1619"/>
              </a:spcBef>
              <a:spcAft>
                <a:spcPct val="0"/>
              </a:spcAft>
              <a:buClr>
                <a:schemeClr val="accent1"/>
              </a:buClr>
              <a:buSzPct val="80000"/>
              <a:buFontTx/>
              <a:buNone/>
              <a:tabLst/>
            </a:pPr>
            <a:r>
              <a:rPr lang="en-US" dirty="0"/>
              <a:t>Add Solution today / Planned innovations or Future direction</a:t>
            </a:r>
          </a:p>
        </p:txBody>
      </p:sp>
    </p:spTree>
    <p:extLst>
      <p:ext uri="{BB962C8B-B14F-4D97-AF65-F5344CB8AC3E}">
        <p14:creationId xmlns:p14="http://schemas.microsoft.com/office/powerpoint/2010/main" val="76931608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ext">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1800000"/>
            <a:ext cx="8496000" cy="738664"/>
          </a:xfrm>
        </p:spPr>
        <p:txBody>
          <a:bodyPr anchor="t" anchorCtr="0">
            <a:noAutofit/>
          </a:bodyPr>
          <a:lstStyle>
            <a:lvl1pPr>
              <a:defRPr sz="4800">
                <a:solidFill>
                  <a:schemeClr val="tx1"/>
                </a:solidFill>
                <a:latin typeface="+mj-lt"/>
              </a:defRPr>
            </a:lvl1pPr>
          </a:lstStyle>
          <a:p>
            <a:r>
              <a:rPr lang="en-US" dirty="0"/>
              <a:t>Click to insert text</a:t>
            </a:r>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 name="Rectangle 2"/>
          <p:cNvSpPr/>
          <p:nvPr userDrawn="1"/>
        </p:nvSpPr>
        <p:spPr bwMode="gray">
          <a:xfrm>
            <a:off x="137160" y="1043940"/>
            <a:ext cx="8846820" cy="350520"/>
          </a:xfrm>
          <a:prstGeom prst="rect">
            <a:avLst/>
          </a:prstGeom>
          <a:solidFill>
            <a:schemeClr val="bg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766855592"/>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dirty="0"/>
              <a:t>Click icon to add picture</a:t>
            </a:r>
          </a:p>
        </p:txBody>
      </p:sp>
      <p:sp>
        <p:nvSpPr>
          <p:cNvPr id="4" name="Text Placeholder 3"/>
          <p:cNvSpPr>
            <a:spLocks noGrp="1"/>
          </p:cNvSpPr>
          <p:nvPr>
            <p:ph type="body" sz="quarter" idx="11" hasCustomPrompt="1"/>
          </p:nvPr>
        </p:nvSpPr>
        <p:spPr>
          <a:xfrm>
            <a:off x="324000" y="1692000"/>
            <a:ext cx="5238000" cy="4392000"/>
          </a:xfrm>
        </p:spPr>
        <p:txBody>
          <a:body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1364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algn="ctr">
              <a:spcBef>
                <a:spcPct val="50000"/>
              </a:spcBef>
              <a:buClr>
                <a:srgbClr val="F0AB00"/>
              </a:buClr>
              <a:buSzPct val="80000"/>
            </a:pPr>
            <a:endParaRPr lang="en-US" kern="0" dirty="0">
              <a:solidFill>
                <a:srgbClr val="000000"/>
              </a:solidFill>
              <a:latin typeface="Arial"/>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a:t>Short Presentation Title</a:t>
            </a:r>
          </a:p>
        </p:txBody>
      </p:sp>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algn="ctr">
              <a:spcBef>
                <a:spcPct val="50000"/>
              </a:spcBef>
              <a:buClr>
                <a:srgbClr val="F0AB00"/>
              </a:buClr>
              <a:buSzPct val="80000"/>
            </a:pPr>
            <a:endParaRPr lang="en-US" sz="1600" kern="0" dirty="0">
              <a:solidFill>
                <a:srgbClr val="000000"/>
              </a:solidFill>
              <a:latin typeface="Arial"/>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Speaker’s Name/Department (delete if not needed)</a:t>
            </a:r>
            <a:br>
              <a:rPr lang="en-US" dirty="0"/>
            </a:br>
            <a:r>
              <a:rPr lang="en-US" dirty="0"/>
              <a:t>Month 00, 2013</a:t>
            </a:r>
          </a:p>
        </p:txBody>
      </p:sp>
      <p:pic>
        <p:nvPicPr>
          <p:cNvPr id="8" name="Picture 7" descr="Ariba_logo_horiz_WHIT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4000" y="6079068"/>
            <a:ext cx="2571749" cy="493672"/>
          </a:xfrm>
          <a:prstGeom prst="rect">
            <a:avLst/>
          </a:prstGeom>
        </p:spPr>
      </p:pic>
    </p:spTree>
    <p:extLst>
      <p:ext uri="{BB962C8B-B14F-4D97-AF65-F5344CB8AC3E}">
        <p14:creationId xmlns:p14="http://schemas.microsoft.com/office/powerpoint/2010/main" val="41682157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Road map: blank slid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a:t>Insert page title</a:t>
            </a:r>
            <a:endParaRPr lang="en-US" dirty="0"/>
          </a:p>
        </p:txBody>
      </p:sp>
      <p:sp>
        <p:nvSpPr>
          <p:cNvPr id="5" name="Content Placeholder 5"/>
          <p:cNvSpPr>
            <a:spLocks noGrp="1"/>
          </p:cNvSpPr>
          <p:nvPr>
            <p:ph sz="quarter" idx="10" hasCustomPrompt="1"/>
          </p:nvPr>
        </p:nvSpPr>
        <p:spPr>
          <a:xfrm>
            <a:off x="0" y="6086475"/>
            <a:ext cx="9144000" cy="252000"/>
          </a:xfrm>
          <a:solidFill>
            <a:schemeClr val="accent1"/>
          </a:solidFill>
          <a:ln w="9525">
            <a:noFill/>
            <a:round/>
            <a:headEnd/>
            <a:tailEnd/>
          </a:ln>
        </p:spPr>
        <p:txBody>
          <a:bodyPr vert="horz" lIns="0" tIns="0" rIns="0" bIns="0" rtlCol="0" anchor="ctr" anchorCtr="0">
            <a:noAutofit/>
          </a:bodyPr>
          <a:lstStyle>
            <a:lvl1pPr marL="0" algn="ctr" defTabSz="898486" rtl="0" eaLnBrk="1" latinLnBrk="0" hangingPunct="1">
              <a:defRPr lang="en-US" sz="1200" b="1" kern="1200" baseline="0" noProof="0" dirty="0" smtClean="0">
                <a:solidFill>
                  <a:schemeClr val="tx1"/>
                </a:solidFill>
                <a:latin typeface="Arial"/>
                <a:ea typeface="+mn-ea"/>
                <a:cs typeface="+mn-cs"/>
              </a:defRPr>
            </a:lvl1pPr>
            <a:lvl2pPr algn="ctr">
              <a:defRPr/>
            </a:lvl2pPr>
            <a:lvl3pPr algn="ctr">
              <a:defRPr/>
            </a:lvl3pPr>
            <a:lvl4pPr algn="ctr">
              <a:defRPr/>
            </a:lvl4pPr>
            <a:lvl5pPr algn="ctr">
              <a:buNone/>
              <a:defRPr/>
            </a:lvl5pPr>
          </a:lstStyle>
          <a:p>
            <a:pPr marL="0" marR="0" lvl="0" indent="0" algn="ctr" defTabSz="898486" rtl="0" eaLnBrk="1" fontAlgn="base" latinLnBrk="0" hangingPunct="1">
              <a:lnSpc>
                <a:spcPct val="100000"/>
              </a:lnSpc>
              <a:spcBef>
                <a:spcPts val="1593"/>
              </a:spcBef>
              <a:spcAft>
                <a:spcPct val="0"/>
              </a:spcAft>
              <a:buClr>
                <a:schemeClr val="accent1"/>
              </a:buClr>
              <a:buSzPct val="80000"/>
              <a:buFontTx/>
              <a:buNone/>
              <a:tabLst/>
            </a:pPr>
            <a:r>
              <a:rPr lang="en-US" dirty="0"/>
              <a:t>Add Solution today / Planned innovations or Future direction</a:t>
            </a:r>
          </a:p>
        </p:txBody>
      </p:sp>
    </p:spTree>
    <p:extLst>
      <p:ext uri="{BB962C8B-B14F-4D97-AF65-F5344CB8AC3E}">
        <p14:creationId xmlns:p14="http://schemas.microsoft.com/office/powerpoint/2010/main" val="235362796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Roadmap - Solution Enhancements - Solution En. with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a:t>Insert page title</a:t>
            </a:r>
            <a:endParaRPr lang="en-US" dirty="0"/>
          </a:p>
        </p:txBody>
      </p:sp>
      <p:sp>
        <p:nvSpPr>
          <p:cNvPr id="17" name="Text Placeholder 12"/>
          <p:cNvSpPr>
            <a:spLocks noGrp="1"/>
          </p:cNvSpPr>
          <p:nvPr>
            <p:ph type="body" sz="quarter" idx="11" hasCustomPrompt="1"/>
          </p:nvPr>
        </p:nvSpPr>
        <p:spPr>
          <a:xfrm>
            <a:off x="324008" y="1952713"/>
            <a:ext cx="2538823" cy="3846432"/>
          </a:xfrm>
        </p:spPr>
        <p:txBody>
          <a:bodyPr tIns="107887"/>
          <a:lstStyle>
            <a:lvl1pPr marL="179810" indent="-179810">
              <a:lnSpc>
                <a:spcPct val="100000"/>
              </a:lnSpc>
              <a:spcBef>
                <a:spcPts val="400"/>
              </a:spcBef>
              <a:buSzPct val="100000"/>
              <a:buFont typeface="Wingdings" pitchFamily="2" charset="2"/>
              <a:buChar char=""/>
              <a:defRPr sz="1100" b="0"/>
            </a:lvl1pPr>
            <a:lvl2pPr marL="359623" indent="-179810">
              <a:spcBef>
                <a:spcPts val="400"/>
              </a:spcBef>
              <a:buClr>
                <a:schemeClr val="accent2"/>
              </a:buClr>
              <a:buSzPct val="100000"/>
              <a:buFont typeface="Arial" pitchFamily="34" charset="0"/>
              <a:buChar char="–"/>
              <a:defRPr sz="1100"/>
            </a:lvl2pPr>
            <a:lvl3pPr>
              <a:defRPr sz="1400"/>
            </a:lvl3pPr>
          </a:lstStyle>
          <a:p>
            <a:pPr lvl="0"/>
            <a:r>
              <a:rPr lang="en-US" dirty="0"/>
              <a:t>Add text</a:t>
            </a:r>
          </a:p>
          <a:p>
            <a:pPr lvl="1"/>
            <a:r>
              <a:rPr lang="en-US" dirty="0"/>
              <a:t>text</a:t>
            </a:r>
          </a:p>
        </p:txBody>
      </p:sp>
      <p:sp>
        <p:nvSpPr>
          <p:cNvPr id="18" name="Text Placeholder 17"/>
          <p:cNvSpPr>
            <a:spLocks noGrp="1"/>
          </p:cNvSpPr>
          <p:nvPr>
            <p:ph type="body" sz="quarter" idx="14" hasCustomPrompt="1"/>
          </p:nvPr>
        </p:nvSpPr>
        <p:spPr>
          <a:xfrm>
            <a:off x="5896720" y="1690687"/>
            <a:ext cx="2923430" cy="169277"/>
          </a:xfrm>
        </p:spPr>
        <p:txBody>
          <a:bodyPr wrap="square">
            <a:spAutoFit/>
          </a:bodyPr>
          <a:lstStyle>
            <a:lvl1pPr>
              <a:defRPr sz="1100" b="0">
                <a:solidFill>
                  <a:schemeClr val="accent2"/>
                </a:solidFill>
              </a:defRPr>
            </a:lvl1pPr>
          </a:lstStyle>
          <a:p>
            <a:pPr lvl="0"/>
            <a:r>
              <a:rPr lang="en-US" dirty="0"/>
              <a:t>Add text</a:t>
            </a:r>
          </a:p>
        </p:txBody>
      </p:sp>
      <p:sp>
        <p:nvSpPr>
          <p:cNvPr id="11" name="Text Placeholder 12"/>
          <p:cNvSpPr>
            <a:spLocks noGrp="1"/>
          </p:cNvSpPr>
          <p:nvPr>
            <p:ph type="body" sz="quarter" idx="15" hasCustomPrompt="1"/>
          </p:nvPr>
        </p:nvSpPr>
        <p:spPr>
          <a:xfrm>
            <a:off x="3048313" y="1952713"/>
            <a:ext cx="2538823" cy="3846432"/>
          </a:xfrm>
        </p:spPr>
        <p:txBody>
          <a:bodyPr tIns="107887"/>
          <a:lstStyle>
            <a:lvl1pPr marL="179810" indent="-179810">
              <a:lnSpc>
                <a:spcPct val="100000"/>
              </a:lnSpc>
              <a:spcBef>
                <a:spcPts val="400"/>
              </a:spcBef>
              <a:buSzPct val="100000"/>
              <a:buFont typeface="Wingdings" pitchFamily="2" charset="2"/>
              <a:buChar char=""/>
              <a:defRPr sz="1100" b="0"/>
            </a:lvl1pPr>
            <a:lvl2pPr marL="359623" indent="-179810">
              <a:spcBef>
                <a:spcPts val="400"/>
              </a:spcBef>
              <a:buClr>
                <a:schemeClr val="accent2"/>
              </a:buClr>
              <a:buSzPct val="100000"/>
              <a:buFont typeface="Arial" pitchFamily="34" charset="0"/>
              <a:buChar char="–"/>
              <a:defRPr sz="1100"/>
            </a:lvl2pPr>
            <a:lvl3pPr>
              <a:defRPr sz="1400"/>
            </a:lvl3pPr>
          </a:lstStyle>
          <a:p>
            <a:pPr lvl="0"/>
            <a:r>
              <a:rPr lang="en-US" dirty="0"/>
              <a:t>Add text</a:t>
            </a:r>
          </a:p>
          <a:p>
            <a:pPr lvl="1"/>
            <a:r>
              <a:rPr lang="en-US" dirty="0"/>
              <a:t>text</a:t>
            </a:r>
          </a:p>
        </p:txBody>
      </p:sp>
      <p:sp>
        <p:nvSpPr>
          <p:cNvPr id="19" name="Content Placeholder 5"/>
          <p:cNvSpPr>
            <a:spLocks noGrp="1"/>
          </p:cNvSpPr>
          <p:nvPr>
            <p:ph sz="quarter" idx="10" hasCustomPrompt="1"/>
          </p:nvPr>
        </p:nvSpPr>
        <p:spPr>
          <a:xfrm>
            <a:off x="0" y="6086476"/>
            <a:ext cx="9144000" cy="252000"/>
          </a:xfrm>
          <a:solidFill>
            <a:schemeClr val="accent1"/>
          </a:solidFill>
          <a:ln w="9525">
            <a:noFill/>
            <a:round/>
            <a:headEnd/>
            <a:tailEnd/>
          </a:ln>
        </p:spPr>
        <p:txBody>
          <a:bodyPr vert="horz" lIns="0" tIns="0" rIns="0" bIns="0" rtlCol="0" anchor="ctr" anchorCtr="0">
            <a:noAutofit/>
          </a:bodyPr>
          <a:lstStyle>
            <a:lvl1pPr marL="0" marR="0" indent="0" algn="ctr" defTabSz="913445" rtl="0" eaLnBrk="1" fontAlgn="base" latinLnBrk="0" hangingPunct="1">
              <a:lnSpc>
                <a:spcPct val="100000"/>
              </a:lnSpc>
              <a:spcBef>
                <a:spcPts val="1619"/>
              </a:spcBef>
              <a:spcAft>
                <a:spcPct val="0"/>
              </a:spcAft>
              <a:buClr>
                <a:schemeClr val="accent1"/>
              </a:buClr>
              <a:buSzPct val="80000"/>
              <a:buFontTx/>
              <a:buNone/>
              <a:tabLst/>
              <a:defRPr lang="en-US" sz="1100" b="1" kern="1200" baseline="0" noProof="0" dirty="0" smtClean="0">
                <a:solidFill>
                  <a:schemeClr val="tx1"/>
                </a:solidFill>
                <a:latin typeface="Arial"/>
                <a:ea typeface="+mn-ea"/>
                <a:cs typeface="+mn-cs"/>
              </a:defRPr>
            </a:lvl1pPr>
            <a:lvl2pPr algn="ctr">
              <a:defRPr/>
            </a:lvl2pPr>
            <a:lvl3pPr algn="ctr">
              <a:defRPr/>
            </a:lvl3pPr>
            <a:lvl4pPr algn="ctr">
              <a:defRPr/>
            </a:lvl4pPr>
            <a:lvl5pPr algn="ctr">
              <a:buNone/>
              <a:defRPr/>
            </a:lvl5pPr>
          </a:lstStyle>
          <a:p>
            <a:pPr marL="0" marR="0" lvl="0" indent="0" algn="ctr" defTabSz="913445" rtl="0" eaLnBrk="1" fontAlgn="base" latinLnBrk="0" hangingPunct="1">
              <a:lnSpc>
                <a:spcPct val="100000"/>
              </a:lnSpc>
              <a:spcBef>
                <a:spcPts val="1619"/>
              </a:spcBef>
              <a:spcAft>
                <a:spcPct val="0"/>
              </a:spcAft>
              <a:buClr>
                <a:schemeClr val="accent1"/>
              </a:buClr>
              <a:buSzPct val="80000"/>
              <a:buFontTx/>
              <a:buNone/>
              <a:tabLst/>
            </a:pPr>
            <a:r>
              <a:rPr lang="en-US" dirty="0"/>
              <a:t>Add Solution today / Planned innovations or Future direction</a:t>
            </a:r>
          </a:p>
        </p:txBody>
      </p:sp>
    </p:spTree>
    <p:extLst>
      <p:ext uri="{BB962C8B-B14F-4D97-AF65-F5344CB8AC3E}">
        <p14:creationId xmlns:p14="http://schemas.microsoft.com/office/powerpoint/2010/main" val="102752309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a:t>Insert page title</a:t>
            </a:r>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3" name="Rectangle 32"/>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4000"/>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9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28489"/>
            <a:ext cx="3387713" cy="138499"/>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900" noProof="0" dirty="0">
                <a:solidFill>
                  <a:schemeClr val="bg1"/>
                </a:solidFill>
              </a:rPr>
              <a:t>2020 SAP SE or an SAP affiliate company. All rights reserved.</a:t>
            </a:r>
          </a:p>
        </p:txBody>
      </p:sp>
      <p:sp>
        <p:nvSpPr>
          <p:cNvPr id="34" name="TextBox 33"/>
          <p:cNvSpPr txBox="1"/>
          <p:nvPr/>
        </p:nvSpPr>
        <p:spPr bwMode="black">
          <a:xfrm>
            <a:off x="8609557" y="6628489"/>
            <a:ext cx="213768" cy="138499"/>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900" baseline="0" noProof="0" smtClean="0">
                <a:solidFill>
                  <a:schemeClr val="bg1"/>
                </a:solidFill>
              </a:rPr>
              <a:pPr marL="93663" indent="-93663" algn="r">
                <a:buClr>
                  <a:schemeClr val="accent2"/>
                </a:buClr>
                <a:buFont typeface="Arial" pitchFamily="34" charset="0"/>
                <a:buNone/>
              </a:pPr>
              <a:t>‹#›</a:t>
            </a:fld>
            <a:endParaRPr lang="en-US" sz="900" noProof="0" dirty="0">
              <a:solidFill>
                <a:schemeClr val="bg1"/>
              </a:solidFill>
            </a:endParaRPr>
          </a:p>
        </p:txBody>
      </p:sp>
      <p:sp>
        <p:nvSpPr>
          <p:cNvPr id="12" name="Round Same Side Corner Rectangle 11"/>
          <p:cNvSpPr/>
          <p:nvPr/>
        </p:nvSpPr>
        <p:spPr bwMode="gray">
          <a:xfrm>
            <a:off x="7039897" y="112456"/>
            <a:ext cx="1780103" cy="423087"/>
          </a:xfrm>
          <a:prstGeom prst="round2SameRect">
            <a:avLst>
              <a:gd name="adj1" fmla="val 0"/>
              <a:gd name="adj2" fmla="val 32353"/>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5" name="Information_Classification"/>
          <p:cNvSpPr txBox="1"/>
          <p:nvPr userDrawn="1"/>
        </p:nvSpPr>
        <p:spPr>
          <a:xfrm>
            <a:off x="7720674" y="6620293"/>
            <a:ext cx="1905000" cy="138499"/>
          </a:xfrm>
          <a:prstGeom prst="rect">
            <a:avLst/>
          </a:prstGeom>
          <a:noFill/>
        </p:spPr>
        <p:txBody>
          <a:bodyPr vert="horz" wrap="square" lIns="0" tIns="0" rIns="0" bIns="0" rtlCol="0">
            <a:spAutoFit/>
          </a:bodyPr>
          <a:lstStyle/>
          <a:p>
            <a:pPr algn="l" fontAlgn="base">
              <a:spcBef>
                <a:spcPts val="600"/>
              </a:spcBef>
              <a:spcAft>
                <a:spcPct val="0"/>
              </a:spcAft>
              <a:buClr>
                <a:srgbClr val="F0AB00"/>
              </a:buClr>
              <a:buSzPct val="80000"/>
            </a:pPr>
            <a:r>
              <a:rPr kumimoji="0" lang="en-US" sz="900" b="0" i="0" u="none" kern="0" baseline="0" dirty="0">
                <a:solidFill>
                  <a:srgbClr val="FFFFFF"/>
                </a:solidFill>
                <a:latin typeface="Arial" panose="020B0604020202020204" pitchFamily="34" charset="0"/>
                <a:ea typeface="Arial Unicode MS" pitchFamily="34" charset="-128"/>
                <a:cs typeface="Arial Unicode MS" pitchFamily="34" charset="-128"/>
                <a:sym typeface="Arial" panose="020B0604020202020204" pitchFamily="34" charset="0"/>
              </a:rPr>
              <a:t>Public</a:t>
            </a:r>
          </a:p>
        </p:txBody>
      </p:sp>
    </p:spTree>
    <p:extLst>
      <p:ext uri="{BB962C8B-B14F-4D97-AF65-F5344CB8AC3E}">
        <p14:creationId xmlns:p14="http://schemas.microsoft.com/office/powerpoint/2010/main" val="428059212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4" r:id="rId6"/>
    <p:sldLayoutId id="2147483745" r:id="rId7"/>
    <p:sldLayoutId id="2147483746" r:id="rId8"/>
    <p:sldLayoutId id="2147483747" r:id="rId9"/>
    <p:sldLayoutId id="2147483761"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2" r:id="rId24"/>
    <p:sldLayoutId id="2147483764" r:id="rId25"/>
    <p:sldLayoutId id="2147483820" r:id="rId26"/>
    <p:sldLayoutId id="2147483824" r:id="rId27"/>
    <p:sldLayoutId id="2147483834" r:id="rId28"/>
    <p:sldLayoutId id="2147483835" r:id="rId29"/>
    <p:sldLayoutId id="2147483836" r:id="rId30"/>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tx1"/>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tx1"/>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slide" Target="slide39.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 Target="slide3.xm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QuickStyle" Target="../diagrams/quickStyle1.xml"/><Relationship Id="rId11" Type="http://schemas.openxmlformats.org/officeDocument/2006/relationships/slide" Target="slide39.xml"/><Relationship Id="rId5" Type="http://schemas.openxmlformats.org/officeDocument/2006/relationships/diagramLayout" Target="../diagrams/layout1.xml"/><Relationship Id="rId10" Type="http://schemas.openxmlformats.org/officeDocument/2006/relationships/slide" Target="slide7.xml"/><Relationship Id="rId4" Type="http://schemas.openxmlformats.org/officeDocument/2006/relationships/diagramData" Target="../diagrams/data1.xml"/><Relationship Id="rId9" Type="http://schemas.openxmlformats.org/officeDocument/2006/relationships/slide" Target="slide6.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slide" Target="slide17.xml"/><Relationship Id="rId18" Type="http://schemas.openxmlformats.org/officeDocument/2006/relationships/slide" Target="slide13.xml"/><Relationship Id="rId3" Type="http://schemas.openxmlformats.org/officeDocument/2006/relationships/slide" Target="slide3.xml"/><Relationship Id="rId21" Type="http://schemas.openxmlformats.org/officeDocument/2006/relationships/slide" Target="slide34.xml"/><Relationship Id="rId7" Type="http://schemas.openxmlformats.org/officeDocument/2006/relationships/diagramColors" Target="../diagrams/colors2.xml"/><Relationship Id="rId12" Type="http://schemas.openxmlformats.org/officeDocument/2006/relationships/slide" Target="slide8.xml"/><Relationship Id="rId17" Type="http://schemas.openxmlformats.org/officeDocument/2006/relationships/slide" Target="slide12.xml"/><Relationship Id="rId2" Type="http://schemas.openxmlformats.org/officeDocument/2006/relationships/notesSlide" Target="../notesSlides/notesSlide4.xml"/><Relationship Id="rId16" Type="http://schemas.openxmlformats.org/officeDocument/2006/relationships/slide" Target="slide10.xml"/><Relationship Id="rId20" Type="http://schemas.openxmlformats.org/officeDocument/2006/relationships/slide" Target="slide30.xml"/><Relationship Id="rId1" Type="http://schemas.openxmlformats.org/officeDocument/2006/relationships/slideLayout" Target="../slideLayouts/slideLayout9.xml"/><Relationship Id="rId6" Type="http://schemas.openxmlformats.org/officeDocument/2006/relationships/diagramQuickStyle" Target="../diagrams/quickStyle2.xml"/><Relationship Id="rId11" Type="http://schemas.openxmlformats.org/officeDocument/2006/relationships/slide" Target="slide7.xml"/><Relationship Id="rId5" Type="http://schemas.openxmlformats.org/officeDocument/2006/relationships/diagramLayout" Target="../diagrams/layout2.xml"/><Relationship Id="rId15" Type="http://schemas.openxmlformats.org/officeDocument/2006/relationships/slide" Target="slide21.xml"/><Relationship Id="rId10" Type="http://schemas.openxmlformats.org/officeDocument/2006/relationships/slide" Target="slide11.xml"/><Relationship Id="rId19" Type="http://schemas.openxmlformats.org/officeDocument/2006/relationships/slide" Target="slide16.xml"/><Relationship Id="rId4" Type="http://schemas.openxmlformats.org/officeDocument/2006/relationships/diagramData" Target="../diagrams/data2.xml"/><Relationship Id="rId9" Type="http://schemas.openxmlformats.org/officeDocument/2006/relationships/slide" Target="slide5.xml"/><Relationship Id="rId14" Type="http://schemas.openxmlformats.org/officeDocument/2006/relationships/slide" Target="slide9.xml"/><Relationship Id="rId22" Type="http://schemas.openxmlformats.org/officeDocument/2006/relationships/slide" Target="slide39.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slide" Target="slide39.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39.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slide" Target="slide4.xml"/><Relationship Id="rId5" Type="http://schemas.openxmlformats.org/officeDocument/2006/relationships/slide" Target="slide3.xml"/><Relationship Id="rId4" Type="http://schemas.openxmlformats.org/officeDocument/2006/relationships/slide" Target="slide14.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slide" Target="slide39.xml"/><Relationship Id="rId5" Type="http://schemas.openxmlformats.org/officeDocument/2006/relationships/image" Target="../media/image7.png"/><Relationship Id="rId4" Type="http://schemas.openxmlformats.org/officeDocument/2006/relationships/slide" Target="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slide" Target="slide4.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slide" Target="slide39.xml"/><Relationship Id="rId4" Type="http://schemas.openxmlformats.org/officeDocument/2006/relationships/slide" Target="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slide" Target="slide4.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slide" Target="slide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slide" Target="slide39.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slide" Target="slide39.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slide" Target="slide39.xml"/><Relationship Id="rId4" Type="http://schemas.openxmlformats.org/officeDocument/2006/relationships/slide" Target="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slide" Target="slide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slide" Target="slide4.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slide" Target="slide4.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6.png"/><Relationship Id="rId5" Type="http://schemas.openxmlformats.org/officeDocument/2006/relationships/slide" Target="slide4.xml"/><Relationship Id="rId4" Type="http://schemas.openxmlformats.org/officeDocument/2006/relationships/slide" Target="slide39.xml"/></Relationships>
</file>

<file path=ppt/slides/_rels/slide19.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slide" Target="slide39.xml"/><Relationship Id="rId4" Type="http://schemas.openxmlformats.org/officeDocument/2006/relationships/diagramLayout" Target="../diagrams/layout3.xml"/><Relationship Id="rId9" Type="http://schemas.openxmlformats.org/officeDocument/2006/relationships/slide" Target="slide4.xm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7.png"/><Relationship Id="rId7" Type="http://schemas.openxmlformats.org/officeDocument/2006/relationships/slide" Target="slide19.xml"/><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image" Target="../media/image28.png"/><Relationship Id="rId4" Type="http://schemas.openxmlformats.org/officeDocument/2006/relationships/hyperlink" Target="https://uex.ariba.com/directnode/2101/SE" TargetMode="External"/><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slide" Target="slide19.xml"/><Relationship Id="rId5" Type="http://schemas.openxmlformats.org/officeDocument/2006/relationships/slide" Target="slide39.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slide" Target="slide19.xml"/><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slide" Target="slide3.xml"/><Relationship Id="rId5" Type="http://schemas.openxmlformats.org/officeDocument/2006/relationships/slide" Target="slide39.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39.xml"/><Relationship Id="rId1" Type="http://schemas.openxmlformats.org/officeDocument/2006/relationships/slideLayout" Target="../slideLayouts/slideLayout9.xml"/><Relationship Id="rId4" Type="http://schemas.openxmlformats.org/officeDocument/2006/relationships/slide" Target="slide38.xml"/></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png"/><Relationship Id="rId7" Type="http://schemas.openxmlformats.org/officeDocument/2006/relationships/slide" Target="slide38.xml"/><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slide" Target="slide3.xml"/><Relationship Id="rId5" Type="http://schemas.openxmlformats.org/officeDocument/2006/relationships/slide" Target="slide39.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38.png"/><Relationship Id="rId7" Type="http://schemas.openxmlformats.org/officeDocument/2006/relationships/slide" Target="slide39.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s://uex.ariba.com/directnode/2101/SE" TargetMode="External"/><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39.png"/><Relationship Id="rId9" Type="http://schemas.openxmlformats.org/officeDocument/2006/relationships/slide" Target="slide38.xml"/></Relationships>
</file>

<file path=ppt/slides/_rels/slide26.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image" Target="../media/image42.png"/><Relationship Id="rId7" Type="http://schemas.openxmlformats.org/officeDocument/2006/relationships/slide" Target="slide39.xml"/><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slide" Target="slide38.xml"/></Relationships>
</file>

<file path=ppt/slides/_rels/slide28.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image" Target="../media/image51.png"/><Relationship Id="rId7" Type="http://schemas.openxmlformats.org/officeDocument/2006/relationships/slide" Target="slide39.xml"/><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slide" Target="slide38.xml"/><Relationship Id="rId5" Type="http://schemas.openxmlformats.org/officeDocument/2006/relationships/slide" Target="slide39.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slide" Target="slide38.xml"/><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slide" Target="slide39.xml"/><Relationship Id="rId5" Type="http://schemas.openxmlformats.org/officeDocument/2006/relationships/image" Target="../media/image59.png"/><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image" Target="../media/image60.png"/><Relationship Id="rId7" Type="http://schemas.openxmlformats.org/officeDocument/2006/relationships/slide" Target="slide3.xml"/><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slide" Target="slide39.xml"/><Relationship Id="rId5" Type="http://schemas.openxmlformats.org/officeDocument/2006/relationships/slide" Target="slide44.xml"/><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62.png"/><Relationship Id="rId5" Type="http://schemas.openxmlformats.org/officeDocument/2006/relationships/slide" Target="slide38.xml"/><Relationship Id="rId4" Type="http://schemas.openxmlformats.org/officeDocument/2006/relationships/slide" Target="slide3.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11.xml"/><Relationship Id="rId6" Type="http://schemas.openxmlformats.org/officeDocument/2006/relationships/image" Target="../media/image64.png"/><Relationship Id="rId5" Type="http://schemas.openxmlformats.org/officeDocument/2006/relationships/slide" Target="slide38.xml"/><Relationship Id="rId4" Type="http://schemas.openxmlformats.org/officeDocument/2006/relationships/slide" Target="slide39.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11.xml"/><Relationship Id="rId6" Type="http://schemas.openxmlformats.org/officeDocument/2006/relationships/image" Target="../media/image66.png"/><Relationship Id="rId5" Type="http://schemas.openxmlformats.org/officeDocument/2006/relationships/slide" Target="slide38.xml"/><Relationship Id="rId4" Type="http://schemas.openxmlformats.org/officeDocument/2006/relationships/slide" Target="slide39.xml"/></Relationships>
</file>

<file path=ppt/slides/_rels/slide35.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slide" Target="slide38.xml"/></Relationships>
</file>

<file path=ppt/slides/_rels/slide36.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slide" Target="slide38.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slide" Target="slide38.xml"/><Relationship Id="rId5" Type="http://schemas.openxmlformats.org/officeDocument/2006/relationships/slide" Target="slide39.xml"/><Relationship Id="rId4" Type="http://schemas.openxmlformats.org/officeDocument/2006/relationships/image" Target="../media/image69.png"/></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2.pn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slide" Target="slide38.xml"/><Relationship Id="rId5" Type="http://schemas.openxmlformats.org/officeDocument/2006/relationships/slide" Target="slide39.xm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diagramColors" Target="../diagrams/colors4.xml"/><Relationship Id="rId11" Type="http://schemas.openxmlformats.org/officeDocument/2006/relationships/slide" Target="slide3.xml"/><Relationship Id="rId5" Type="http://schemas.openxmlformats.org/officeDocument/2006/relationships/diagramQuickStyle" Target="../diagrams/quickStyle4.xml"/><Relationship Id="rId10" Type="http://schemas.openxmlformats.org/officeDocument/2006/relationships/slide" Target="slide44.xml"/><Relationship Id="rId4" Type="http://schemas.openxmlformats.org/officeDocument/2006/relationships/diagramLayout" Target="../diagrams/layout4.xml"/><Relationship Id="rId9" Type="http://schemas.openxmlformats.org/officeDocument/2006/relationships/slide" Target="slide43.xml"/></Relationships>
</file>

<file path=ppt/slides/_rels/slide40.xml.rels><?xml version="1.0" encoding="UTF-8" standalone="yes"?>
<Relationships xmlns="http://schemas.openxmlformats.org/package/2006/relationships"><Relationship Id="rId3" Type="http://schemas.openxmlformats.org/officeDocument/2006/relationships/slide" Target="slide39.xml"/><Relationship Id="rId7" Type="http://schemas.openxmlformats.org/officeDocument/2006/relationships/slide" Target="slide42.xml"/><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74.png"/><Relationship Id="rId5" Type="http://schemas.openxmlformats.org/officeDocument/2006/relationships/slide" Target="slide42.xml"/><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1.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slide" Target="slide39.xml"/></Relationships>
</file>

<file path=ppt/slides/_rels/slide43.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hyperlink" Target="http://www.ariba.com/suppliers/ariba-network-fulfillment/pricing" TargetMode="External"/><Relationship Id="rId7" Type="http://schemas.openxmlformats.org/officeDocument/2006/relationships/hyperlink" Target="https://www.sap.com/about/trust-center/cloud-service-status.html#sap-ariba" TargetMode="External"/><Relationship Id="rId2" Type="http://schemas.openxmlformats.org/officeDocument/2006/relationships/notesSlide" Target="../notesSlides/notesSlide42.xml"/><Relationship Id="rId1" Type="http://schemas.openxmlformats.org/officeDocument/2006/relationships/slideLayout" Target="../slideLayouts/slideLayout11.xml"/><Relationship Id="rId6" Type="http://schemas.openxmlformats.org/officeDocument/2006/relationships/hyperlink" Target="http://www.ariba.com/solutions/discovery-for-suppliers.cfm" TargetMode="External"/><Relationship Id="rId5" Type="http://schemas.openxmlformats.org/officeDocument/2006/relationships/hyperlink" Target="http://trust.ariba.com/" TargetMode="External"/><Relationship Id="rId4" Type="http://schemas.openxmlformats.org/officeDocument/2006/relationships/hyperlink" Target="https://connect.ariba.com/anfaq.htm"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uex.ariba.com/directnode/815/SE" TargetMode="External"/><Relationship Id="rId3" Type="http://schemas.openxmlformats.org/officeDocument/2006/relationships/hyperlink" Target="https://uex.ariba.com/directnode/1805/SE" TargetMode="External"/><Relationship Id="rId7" Type="http://schemas.openxmlformats.org/officeDocument/2006/relationships/hyperlink" Target="https://uex.ariba.com/directnode/1039/SE" TargetMode="External"/><Relationship Id="rId2" Type="http://schemas.openxmlformats.org/officeDocument/2006/relationships/notesSlide" Target="../notesSlides/notesSlide43.xml"/><Relationship Id="rId1" Type="http://schemas.openxmlformats.org/officeDocument/2006/relationships/slideLayout" Target="../slideLayouts/slideLayout11.xml"/><Relationship Id="rId6" Type="http://schemas.openxmlformats.org/officeDocument/2006/relationships/hyperlink" Target="https://uex.ariba.com/directnode/3211/SE" TargetMode="External"/><Relationship Id="rId11" Type="http://schemas.openxmlformats.org/officeDocument/2006/relationships/slide" Target="slide38.xml"/><Relationship Id="rId5" Type="http://schemas.openxmlformats.org/officeDocument/2006/relationships/hyperlink" Target="https://uex.ariba.com/directnode/1598/SE" TargetMode="External"/><Relationship Id="rId10" Type="http://schemas.openxmlformats.org/officeDocument/2006/relationships/hyperlink" Target="https://uex.ariba.com/directnode/1559/SE" TargetMode="External"/><Relationship Id="rId4" Type="http://schemas.openxmlformats.org/officeDocument/2006/relationships/slide" Target="slide39.xml"/><Relationship Id="rId9" Type="http://schemas.openxmlformats.org/officeDocument/2006/relationships/hyperlink" Target="https://uex.ariba.com/directnode/1281/SE"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4.xml"/><Relationship Id="rId1" Type="http://schemas.openxmlformats.org/officeDocument/2006/relationships/slideLayout" Target="../slideLayouts/slideLayout10.xml"/><Relationship Id="rId4" Type="http://schemas.openxmlformats.org/officeDocument/2006/relationships/slide" Target="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82100" cy="6857999"/>
          </a:xfrm>
          <a:prstGeom prst="rect">
            <a:avLst/>
          </a:prstGeom>
        </p:spPr>
      </p:pic>
      <p:sp>
        <p:nvSpPr>
          <p:cNvPr id="11" name="Rectangle 10"/>
          <p:cNvSpPr/>
          <p:nvPr/>
        </p:nvSpPr>
        <p:spPr bwMode="gray">
          <a:xfrm>
            <a:off x="0" y="1379418"/>
            <a:ext cx="3905250" cy="1455785"/>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7" name="Title 6"/>
          <p:cNvSpPr>
            <a:spLocks noGrp="1"/>
          </p:cNvSpPr>
          <p:nvPr>
            <p:ph type="title"/>
          </p:nvPr>
        </p:nvSpPr>
        <p:spPr>
          <a:xfrm>
            <a:off x="114301" y="1597205"/>
            <a:ext cx="3514724" cy="1628625"/>
          </a:xfrm>
        </p:spPr>
        <p:txBody>
          <a:bodyPr/>
          <a:lstStyle/>
          <a:p>
            <a:pPr algn="ctr"/>
            <a:r>
              <a:rPr lang="en-US" sz="3200" dirty="0"/>
              <a:t>Ariba® Network </a:t>
            </a:r>
            <a:br>
              <a:rPr lang="en-US" sz="3200" dirty="0"/>
            </a:br>
            <a:r>
              <a:rPr lang="en-US" sz="3200" dirty="0"/>
              <a:t>Supplier Guide</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03568" y="4714876"/>
            <a:ext cx="2100051" cy="409332"/>
          </a:xfrm>
          <a:prstGeom prst="rect">
            <a:avLst/>
          </a:prstGeom>
          <a:solidFill>
            <a:schemeClr val="bg1"/>
          </a:solidFill>
        </p:spPr>
      </p:pic>
      <p:sp>
        <p:nvSpPr>
          <p:cNvPr id="4" name="TextBox 3"/>
          <p:cNvSpPr txBox="1"/>
          <p:nvPr/>
        </p:nvSpPr>
        <p:spPr>
          <a:xfrm>
            <a:off x="6700609" y="6395493"/>
            <a:ext cx="1788281" cy="276999"/>
          </a:xfrm>
          <a:prstGeom prst="rect">
            <a:avLst/>
          </a:prstGeom>
          <a:noFill/>
        </p:spPr>
        <p:txBody>
          <a:bodyPr wrap="square" lIns="0" tIns="0" rIns="0" bIns="0" rtlCol="0">
            <a:spAutoFit/>
          </a:bodyPr>
          <a:lstStyle/>
          <a:p>
            <a:pPr algn="r" fontAlgn="base">
              <a:spcBef>
                <a:spcPts val="600"/>
              </a:spcBef>
              <a:spcAft>
                <a:spcPct val="0"/>
              </a:spcAft>
              <a:buClr>
                <a:srgbClr val="F0AB00"/>
              </a:buClr>
              <a:buSzPct val="80000"/>
            </a:pPr>
            <a:r>
              <a:rPr lang="en-US" sz="1800" b="1" kern="0" dirty="0">
                <a:solidFill>
                  <a:schemeClr val="bg1"/>
                </a:solidFill>
                <a:ea typeface="Arial Unicode MS" pitchFamily="34" charset="-128"/>
                <a:cs typeface="Arial Unicode MS" pitchFamily="34" charset="-128"/>
              </a:rPr>
              <a:t>Get Started</a:t>
            </a:r>
          </a:p>
        </p:txBody>
      </p:sp>
      <p:sp>
        <p:nvSpPr>
          <p:cNvPr id="13" name="Action Button: Forward or Next 12">
            <a:hlinkClick r:id="" action="ppaction://hlinkshowjump?jump=nextslide" highlightClick="1"/>
          </p:cNvPr>
          <p:cNvSpPr/>
          <p:nvPr/>
        </p:nvSpPr>
        <p:spPr bwMode="gray">
          <a:xfrm>
            <a:off x="8560556" y="6366918"/>
            <a:ext cx="357113" cy="326382"/>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64220867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This Guide</a:t>
            </a:r>
          </a:p>
        </p:txBody>
      </p:sp>
      <p:sp>
        <p:nvSpPr>
          <p:cNvPr id="3" name="Text Placeholder 2"/>
          <p:cNvSpPr>
            <a:spLocks noGrp="1"/>
          </p:cNvSpPr>
          <p:nvPr>
            <p:ph type="body" sz="quarter" idx="10"/>
          </p:nvPr>
        </p:nvSpPr>
        <p:spPr>
          <a:xfrm>
            <a:off x="324000" y="1479143"/>
            <a:ext cx="5764747" cy="3353249"/>
          </a:xfrm>
        </p:spPr>
        <p:txBody>
          <a:bodyPr/>
          <a:lstStyle/>
          <a:p>
            <a:r>
              <a:rPr lang="en-US" b="0" dirty="0"/>
              <a:t>The purpose of this guide is to help suppliers understand the business processes required by </a:t>
            </a:r>
            <a:r>
              <a:rPr lang="en-US" b="0" dirty="0" smtClean="0"/>
              <a:t>Dragon Oil.</a:t>
            </a:r>
            <a:endParaRPr lang="en-US" b="0" dirty="0"/>
          </a:p>
          <a:p>
            <a:endParaRPr lang="en-US" b="0" dirty="0"/>
          </a:p>
          <a:p>
            <a:r>
              <a:rPr lang="en-US" b="0" dirty="0"/>
              <a:t>You may navigate this guide by:</a:t>
            </a:r>
          </a:p>
          <a:p>
            <a:pPr marL="285750" indent="-285750">
              <a:buFont typeface="Arial" panose="020B0604020202020204" pitchFamily="34" charset="0"/>
              <a:buChar char="•"/>
            </a:pPr>
            <a:r>
              <a:rPr lang="en-US" b="0" dirty="0"/>
              <a:t>Clicking the buttons in the toolbar</a:t>
            </a:r>
          </a:p>
          <a:p>
            <a:pPr marL="285750" indent="-285750">
              <a:buFont typeface="Arial" panose="020B0604020202020204" pitchFamily="34" charset="0"/>
              <a:buChar char="•"/>
            </a:pPr>
            <a:r>
              <a:rPr lang="en-US" b="0" dirty="0"/>
              <a:t>Clicking the hyperlinks on the pages – Hyperlinks may be words or shapes within the graphics</a:t>
            </a:r>
          </a:p>
          <a:p>
            <a:pPr marL="285750" indent="-285750">
              <a:buFont typeface="Arial" panose="020B0604020202020204" pitchFamily="34" charset="0"/>
              <a:buChar char="•"/>
            </a:pPr>
            <a:r>
              <a:rPr lang="en-US" b="0" dirty="0"/>
              <a:t>Using the bookmark panel to the left</a:t>
            </a:r>
          </a:p>
          <a:p>
            <a:pPr marL="285750" indent="-285750">
              <a:buFont typeface="Arial" panose="020B0604020202020204" pitchFamily="34" charset="0"/>
              <a:buChar char="•"/>
            </a:pPr>
            <a:endParaRPr lang="en-US" b="0" dirty="0"/>
          </a:p>
        </p:txBody>
      </p:sp>
      <p:grpSp>
        <p:nvGrpSpPr>
          <p:cNvPr id="4" name="Group 3"/>
          <p:cNvGrpSpPr/>
          <p:nvPr/>
        </p:nvGrpSpPr>
        <p:grpSpPr>
          <a:xfrm>
            <a:off x="6589490" y="3032640"/>
            <a:ext cx="1780103" cy="423087"/>
            <a:chOff x="7039896" y="147184"/>
            <a:chExt cx="1780103" cy="423087"/>
          </a:xfrm>
        </p:grpSpPr>
        <p:sp>
          <p:nvSpPr>
            <p:cNvPr id="5" name="Round Same Side Corner Rectangle 4"/>
            <p:cNvSpPr/>
            <p:nvPr/>
          </p:nvSpPr>
          <p:spPr bwMode="gray">
            <a:xfrm>
              <a:off x="7039896" y="147184"/>
              <a:ext cx="1780103" cy="423087"/>
            </a:xfrm>
            <a:prstGeom prst="round2SameRect">
              <a:avLst>
                <a:gd name="adj1" fmla="val 0"/>
                <a:gd name="adj2" fmla="val 32353"/>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Action Button: Forward or Next 5">
              <a:hlinkClick r:id="" action="ppaction://noaction"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7" name="Action Button: Home 6">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8" name="Action Button: Back or Previous 7">
              <a:hlinkClick r:id="" action="ppaction://noaction"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 name="Action Button: Beginning 8">
              <a:hlinkClick r:id="" action="ppaction://noaction" highlightClick="1"/>
            </p:cNvPr>
            <p:cNvSpPr/>
            <p:nvPr/>
          </p:nvSpPr>
          <p:spPr bwMode="gray">
            <a:xfrm>
              <a:off x="7611404" y="202707"/>
              <a:ext cx="274320" cy="274320"/>
            </a:xfrm>
            <a:prstGeom prst="actionButtonBeginning">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cxnSp>
        <p:nvCxnSpPr>
          <p:cNvPr id="12" name="Straight Arrow Connector 11"/>
          <p:cNvCxnSpPr/>
          <p:nvPr/>
        </p:nvCxnSpPr>
        <p:spPr>
          <a:xfrm>
            <a:off x="4109884" y="3333135"/>
            <a:ext cx="2320413" cy="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7223469" y="167979"/>
            <a:ext cx="1414722" cy="275496"/>
            <a:chOff x="7223468" y="202707"/>
            <a:chExt cx="1414722" cy="275496"/>
          </a:xfrm>
        </p:grpSpPr>
        <p:sp>
          <p:nvSpPr>
            <p:cNvPr id="15" name="Action Button: Forward or Next 1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Action Button: Home 15">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Action Button: Back or Previous 1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Action Button: Beginning 17">
              <a:hlinkClick r:id="" action="ppaction://noaction" highlightClick="1"/>
            </p:cNvPr>
            <p:cNvSpPr/>
            <p:nvPr/>
          </p:nvSpPr>
          <p:spPr bwMode="gray">
            <a:xfrm>
              <a:off x="7611404" y="202707"/>
              <a:ext cx="274320" cy="274320"/>
            </a:xfrm>
            <a:prstGeom prst="actionButtonBeginning">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9" name="Line Callout 3 18"/>
          <p:cNvSpPr/>
          <p:nvPr/>
        </p:nvSpPr>
        <p:spPr bwMode="gray">
          <a:xfrm>
            <a:off x="6444725" y="4286865"/>
            <a:ext cx="2193465" cy="410584"/>
          </a:xfrm>
          <a:prstGeom prst="borderCallout3">
            <a:avLst>
              <a:gd name="adj1" fmla="val 18750"/>
              <a:gd name="adj2" fmla="val -8333"/>
              <a:gd name="adj3" fmla="val 16355"/>
              <a:gd name="adj4" fmla="val -16219"/>
              <a:gd name="adj5" fmla="val -65920"/>
              <a:gd name="adj6" fmla="val -16146"/>
              <a:gd name="adj7" fmla="val -224538"/>
              <a:gd name="adj8" fmla="val 16341"/>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100" b="0" i="0" u="none" strike="noStrike" kern="0" cap="none" spc="0" normalizeH="0" baseline="0" noProof="0" dirty="0">
                <a:ln>
                  <a:noFill/>
                </a:ln>
                <a:effectLst/>
                <a:uLnTx/>
                <a:uFillTx/>
                <a:ea typeface="Arial Unicode MS" pitchFamily="34" charset="-128"/>
                <a:cs typeface="Arial Unicode MS" pitchFamily="34" charset="-128"/>
              </a:rPr>
              <a:t>The HOME button</a:t>
            </a:r>
            <a:r>
              <a:rPr lang="en-US" sz="1100" kern="0" dirty="0">
                <a:ea typeface="Arial Unicode MS" pitchFamily="34" charset="-128"/>
                <a:cs typeface="Arial Unicode MS" pitchFamily="34" charset="-128"/>
              </a:rPr>
              <a:t> will return you to the Guide Contents page</a:t>
            </a:r>
            <a:endParaRPr kumimoji="0" lang="en-US" sz="11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Line Callout 3 19"/>
          <p:cNvSpPr/>
          <p:nvPr/>
        </p:nvSpPr>
        <p:spPr bwMode="gray">
          <a:xfrm>
            <a:off x="6850744" y="3635046"/>
            <a:ext cx="2067114" cy="545966"/>
          </a:xfrm>
          <a:prstGeom prst="borderCallout3">
            <a:avLst>
              <a:gd name="adj1" fmla="val 18750"/>
              <a:gd name="adj2" fmla="val -8333"/>
              <a:gd name="adj3" fmla="val 18750"/>
              <a:gd name="adj4" fmla="val -16667"/>
              <a:gd name="adj5" fmla="val 10711"/>
              <a:gd name="adj6" fmla="val -14801"/>
              <a:gd name="adj7" fmla="val -48975"/>
              <a:gd name="adj8" fmla="val 14278"/>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100" b="0" i="0" u="none" strike="noStrike" kern="0" cap="none" spc="0" normalizeH="0" baseline="0" noProof="0" dirty="0">
                <a:ln>
                  <a:noFill/>
                </a:ln>
                <a:effectLst/>
                <a:uLnTx/>
                <a:uFillTx/>
                <a:ea typeface="Arial Unicode MS" pitchFamily="34" charset="-128"/>
                <a:cs typeface="Arial Unicode MS" pitchFamily="34" charset="-128"/>
              </a:rPr>
              <a:t>This button</a:t>
            </a:r>
            <a:r>
              <a:rPr kumimoji="0" lang="en-US" sz="1100" b="0" i="0" u="none" strike="noStrike" kern="0" cap="none" spc="0" normalizeH="0" noProof="0" dirty="0">
                <a:ln>
                  <a:noFill/>
                </a:ln>
                <a:effectLst/>
                <a:uLnTx/>
                <a:uFillTx/>
                <a:ea typeface="Arial Unicode MS" pitchFamily="34" charset="-128"/>
                <a:cs typeface="Arial Unicode MS" pitchFamily="34" charset="-128"/>
              </a:rPr>
              <a:t> will return you to the beginning of the section, or skip back between sections</a:t>
            </a:r>
            <a:endParaRPr kumimoji="0" lang="en-US" sz="11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1" name="Line Callout 3 20"/>
          <p:cNvSpPr/>
          <p:nvPr/>
        </p:nvSpPr>
        <p:spPr bwMode="gray">
          <a:xfrm>
            <a:off x="6270557" y="1764864"/>
            <a:ext cx="1849199" cy="410584"/>
          </a:xfrm>
          <a:prstGeom prst="borderCallout3">
            <a:avLst>
              <a:gd name="adj1" fmla="val 21145"/>
              <a:gd name="adj2" fmla="val -6738"/>
              <a:gd name="adj3" fmla="val 21145"/>
              <a:gd name="adj4" fmla="val -15322"/>
              <a:gd name="adj5" fmla="val 149603"/>
              <a:gd name="adj6" fmla="val -14801"/>
              <a:gd name="adj7" fmla="val 323849"/>
              <a:gd name="adj8" fmla="val 69560"/>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100" b="0" i="0" u="none" strike="noStrike" kern="0" cap="none" spc="0" normalizeH="0" baseline="0" noProof="0" dirty="0">
                <a:ln>
                  <a:noFill/>
                </a:ln>
                <a:effectLst/>
                <a:uLnTx/>
                <a:uFillTx/>
                <a:ea typeface="Arial Unicode MS" pitchFamily="34" charset="-128"/>
                <a:cs typeface="Arial Unicode MS" pitchFamily="34" charset="-128"/>
              </a:rPr>
              <a:t>This button</a:t>
            </a:r>
            <a:r>
              <a:rPr kumimoji="0" lang="en-US" sz="1100" b="0" i="0" u="none" strike="noStrike" kern="0" cap="none" spc="0" normalizeH="0" noProof="0" dirty="0">
                <a:ln>
                  <a:noFill/>
                </a:ln>
                <a:effectLst/>
                <a:uLnTx/>
                <a:uFillTx/>
                <a:ea typeface="Arial Unicode MS" pitchFamily="34" charset="-128"/>
                <a:cs typeface="Arial Unicode MS" pitchFamily="34" charset="-128"/>
              </a:rPr>
              <a:t> will take you back to the previous page</a:t>
            </a:r>
            <a:endParaRPr kumimoji="0" lang="en-US" sz="11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2" name="Line Callout 3 21"/>
          <p:cNvSpPr/>
          <p:nvPr/>
        </p:nvSpPr>
        <p:spPr bwMode="gray">
          <a:xfrm>
            <a:off x="7068658" y="2278195"/>
            <a:ext cx="1849199" cy="410584"/>
          </a:xfrm>
          <a:prstGeom prst="borderCallout3">
            <a:avLst>
              <a:gd name="adj1" fmla="val 21145"/>
              <a:gd name="adj2" fmla="val -6738"/>
              <a:gd name="adj3" fmla="val 21145"/>
              <a:gd name="adj4" fmla="val -15322"/>
              <a:gd name="adj5" fmla="val 75367"/>
              <a:gd name="adj6" fmla="val -15864"/>
              <a:gd name="adj7" fmla="val 196930"/>
              <a:gd name="adj8" fmla="val 46696"/>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100" b="0" i="0" u="none" strike="noStrike" kern="0" cap="none" spc="0" normalizeH="0" baseline="0" noProof="0" dirty="0">
                <a:ln>
                  <a:noFill/>
                </a:ln>
                <a:effectLst/>
                <a:uLnTx/>
                <a:uFillTx/>
                <a:ea typeface="Arial Unicode MS" pitchFamily="34" charset="-128"/>
                <a:cs typeface="Arial Unicode MS" pitchFamily="34" charset="-128"/>
              </a:rPr>
              <a:t>This button</a:t>
            </a:r>
            <a:r>
              <a:rPr kumimoji="0" lang="en-US" sz="1100" b="0" i="0" u="none" strike="noStrike" kern="0" cap="none" spc="0" normalizeH="0" noProof="0" dirty="0">
                <a:ln>
                  <a:noFill/>
                </a:ln>
                <a:effectLst/>
                <a:uLnTx/>
                <a:uFillTx/>
                <a:ea typeface="Arial Unicode MS" pitchFamily="34" charset="-128"/>
                <a:cs typeface="Arial Unicode MS" pitchFamily="34" charset="-128"/>
              </a:rPr>
              <a:t> will take you to the next step</a:t>
            </a:r>
            <a:endParaRPr kumimoji="0" lang="en-US" sz="1100" b="0" i="0" u="none" strike="noStrike" kern="0" cap="none" spc="0" normalizeH="0" baseline="0" noProof="0" dirty="0">
              <a:ln>
                <a:noFill/>
              </a:ln>
              <a:effectLst/>
              <a:uLnTx/>
              <a:uFillTx/>
              <a:ea typeface="Arial Unicode MS" pitchFamily="34" charset="-128"/>
              <a:cs typeface="Arial Unicode MS" pitchFamily="34" charset="-128"/>
            </a:endParaRPr>
          </a:p>
        </p:txBody>
      </p:sp>
      <p:cxnSp>
        <p:nvCxnSpPr>
          <p:cNvPr id="24" name="Straight Arrow Connector 23"/>
          <p:cNvCxnSpPr/>
          <p:nvPr/>
        </p:nvCxnSpPr>
        <p:spPr>
          <a:xfrm flipH="1">
            <a:off x="1731911" y="5782286"/>
            <a:ext cx="672174" cy="188564"/>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404085" y="4990076"/>
            <a:ext cx="6326640" cy="1169551"/>
          </a:xfrm>
          <a:prstGeom prst="rect">
            <a:avLst/>
          </a:prstGeom>
        </p:spPr>
        <p:txBody>
          <a:bodyPr wrap="square">
            <a:spAutoFit/>
          </a:bodyPr>
          <a:lstStyle/>
          <a:p>
            <a:r>
              <a:rPr lang="en-US" sz="1400" dirty="0"/>
              <a:t>If you need additional help, you will find a help button at the bottom of each page that will assist you in finding the appropriate support contact. </a:t>
            </a:r>
          </a:p>
          <a:p>
            <a:endParaRPr lang="en-US" sz="1400" dirty="0"/>
          </a:p>
          <a:p>
            <a:r>
              <a:rPr lang="en-US" sz="1400" dirty="0"/>
              <a:t>Tabs in the lower left corner link out to our Community Support pages. Look for these to answer your most common questions.</a:t>
            </a:r>
          </a:p>
        </p:txBody>
      </p:sp>
      <p:grpSp>
        <p:nvGrpSpPr>
          <p:cNvPr id="25" name="Group 24"/>
          <p:cNvGrpSpPr/>
          <p:nvPr/>
        </p:nvGrpSpPr>
        <p:grpSpPr>
          <a:xfrm>
            <a:off x="329696" y="6016752"/>
            <a:ext cx="1913888" cy="519500"/>
            <a:chOff x="6906112" y="6016752"/>
            <a:chExt cx="1913888" cy="519500"/>
          </a:xfrm>
        </p:grpSpPr>
        <p:sp>
          <p:nvSpPr>
            <p:cNvPr id="26" name="Round Same Side Corner Rectangle 25">
              <a:hlinkClick r:id="" action="ppaction://noaction"/>
            </p:cNvPr>
            <p:cNvSpPr/>
            <p:nvPr/>
          </p:nvSpPr>
          <p:spPr bwMode="gray">
            <a:xfrm>
              <a:off x="6906112" y="6016752"/>
              <a:ext cx="1913888" cy="519500"/>
            </a:xfrm>
            <a:prstGeom prst="round2SameRect">
              <a:avLst>
                <a:gd name="adj1" fmla="val 29501"/>
                <a:gd name="adj2" fmla="val 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Rectangle 26">
              <a:hlinkClick r:id="" action="ppaction://noaction" highlightClick="1"/>
            </p:cNvPr>
            <p:cNvSpPr/>
            <p:nvPr/>
          </p:nvSpPr>
          <p:spPr bwMode="gray">
            <a:xfrm>
              <a:off x="7046131" y="6159627"/>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000" b="0" i="0" u="sng" strike="noStrike" kern="0" cap="none" spc="0" normalizeH="0" noProof="0" dirty="0">
                <a:ln>
                  <a:noFill/>
                </a:ln>
                <a:effectLst/>
                <a:uLnTx/>
                <a:uFillTx/>
                <a:ea typeface="Arial Unicode MS" pitchFamily="34" charset="-128"/>
                <a:cs typeface="Arial Unicode MS" pitchFamily="34" charset="-128"/>
              </a:endParaRPr>
            </a:p>
          </p:txBody>
        </p:sp>
      </p:grpSp>
      <p:cxnSp>
        <p:nvCxnSpPr>
          <p:cNvPr id="30" name="Straight Arrow Connector 29"/>
          <p:cNvCxnSpPr/>
          <p:nvPr/>
        </p:nvCxnSpPr>
        <p:spPr>
          <a:xfrm>
            <a:off x="6674372" y="5265743"/>
            <a:ext cx="480043" cy="1235283"/>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Action Button: Help 27">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409230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SECTION 1: Ariba Network</a:t>
            </a:r>
            <a:r>
              <a:rPr lang="en-US" baseline="0" dirty="0"/>
              <a:t> Overview</a:t>
            </a:r>
            <a:endParaRPr lang="en-US" dirty="0"/>
          </a:p>
        </p:txBody>
      </p:sp>
      <p:grpSp>
        <p:nvGrpSpPr>
          <p:cNvPr id="20" name="Group 19"/>
          <p:cNvGrpSpPr/>
          <p:nvPr/>
        </p:nvGrpSpPr>
        <p:grpSpPr>
          <a:xfrm>
            <a:off x="7223469" y="167979"/>
            <a:ext cx="1414722" cy="275496"/>
            <a:chOff x="7223468" y="202707"/>
            <a:chExt cx="1414722" cy="275496"/>
          </a:xfrm>
        </p:grpSpPr>
        <p:sp>
          <p:nvSpPr>
            <p:cNvPr id="22" name="Action Button: Forward or Next 21">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Action Button: Home 22">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Action Button: Back or Previous 23">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eginning 28">
              <a:hlinkClick r:id="rId3"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graphicFrame>
        <p:nvGraphicFramePr>
          <p:cNvPr id="3" name="Diagram 2"/>
          <p:cNvGraphicFramePr/>
          <p:nvPr>
            <p:extLst>
              <p:ext uri="{D42A27DB-BD31-4B8C-83A1-F6EECF244321}">
                <p14:modId xmlns:p14="http://schemas.microsoft.com/office/powerpoint/2010/main" val="3561891830"/>
              </p:ext>
            </p:extLst>
          </p:nvPr>
        </p:nvGraphicFramePr>
        <p:xfrm>
          <a:off x="914400" y="1828800"/>
          <a:ext cx="7002379" cy="23100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10"/>
          <p:cNvSpPr/>
          <p:nvPr/>
        </p:nvSpPr>
        <p:spPr>
          <a:xfrm>
            <a:off x="3672251" y="3507921"/>
            <a:ext cx="1346200" cy="846386"/>
          </a:xfrm>
          <a:prstGeom prst="rect">
            <a:avLst/>
          </a:prstGeom>
        </p:spPr>
        <p:txBody>
          <a:bodyPr wrap="square">
            <a:spAutoFit/>
          </a:bodyPr>
          <a:lstStyle/>
          <a:p>
            <a:pPr>
              <a:spcBef>
                <a:spcPts val="600"/>
              </a:spcBef>
              <a:buSzPct val="100000"/>
              <a:defRPr/>
            </a:pPr>
            <a:r>
              <a:rPr lang="en-US" sz="1100" kern="0" dirty="0">
                <a:solidFill>
                  <a:schemeClr val="tx1">
                    <a:lumMod val="65000"/>
                    <a:lumOff val="35000"/>
                  </a:schemeClr>
                </a:solidFill>
                <a:ea typeface="Arial Unicode MS" pitchFamily="34" charset="-128"/>
                <a:cs typeface="Arial Unicode MS" pitchFamily="34" charset="-128"/>
                <a:hlinkClick r:id="rId9" action="ppaction://hlinksldjump"/>
              </a:rPr>
              <a:t>Supported Documents</a:t>
            </a:r>
            <a:endParaRPr lang="en-US" sz="1100" kern="0" dirty="0">
              <a:solidFill>
                <a:schemeClr val="tx1">
                  <a:lumMod val="65000"/>
                  <a:lumOff val="35000"/>
                </a:schemeClr>
              </a:solidFill>
              <a:ea typeface="Arial Unicode MS" pitchFamily="34" charset="-128"/>
              <a:cs typeface="Arial Unicode MS" pitchFamily="34" charset="-128"/>
            </a:endParaRPr>
          </a:p>
          <a:p>
            <a:pPr>
              <a:spcBef>
                <a:spcPts val="600"/>
              </a:spcBef>
              <a:buSzPct val="100000"/>
              <a:defRPr/>
            </a:pPr>
            <a:r>
              <a:rPr lang="en-US" sz="1100" kern="0" dirty="0">
                <a:solidFill>
                  <a:schemeClr val="tx1">
                    <a:lumMod val="65000"/>
                    <a:lumOff val="35000"/>
                  </a:schemeClr>
                </a:solidFill>
                <a:ea typeface="Arial Unicode MS" pitchFamily="34" charset="-128"/>
                <a:cs typeface="Arial Unicode MS" pitchFamily="34" charset="-128"/>
                <a:hlinkClick r:id="rId10" action="ppaction://hlinksldjump"/>
              </a:rPr>
              <a:t>Not Supported Documents</a:t>
            </a:r>
            <a:endParaRPr lang="en-US" sz="1100" kern="0" dirty="0">
              <a:solidFill>
                <a:schemeClr val="tx1">
                  <a:lumMod val="65000"/>
                  <a:lumOff val="35000"/>
                </a:schemeClr>
              </a:solidFill>
              <a:ea typeface="Arial Unicode MS" pitchFamily="34" charset="-128"/>
              <a:cs typeface="Arial Unicode MS" pitchFamily="34" charset="-128"/>
            </a:endParaRPr>
          </a:p>
        </p:txBody>
      </p:sp>
      <p:sp>
        <p:nvSpPr>
          <p:cNvPr id="13" name="Action Button: Help 12">
            <a:hlinkClick r:id="rId11"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802741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2: Set Up Your Account</a:t>
            </a:r>
          </a:p>
        </p:txBody>
      </p:sp>
      <p:grpSp>
        <p:nvGrpSpPr>
          <p:cNvPr id="38" name="Group 37"/>
          <p:cNvGrpSpPr/>
          <p:nvPr/>
        </p:nvGrpSpPr>
        <p:grpSpPr>
          <a:xfrm>
            <a:off x="7223469" y="167979"/>
            <a:ext cx="1414722" cy="275496"/>
            <a:chOff x="7223468" y="202707"/>
            <a:chExt cx="1414722" cy="275496"/>
          </a:xfrm>
        </p:grpSpPr>
        <p:sp>
          <p:nvSpPr>
            <p:cNvPr id="40" name="Action Button: Forward or Next 39">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41" name="Action Button: Home 40">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42" name="Action Button: Back or Previous 41">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43" name="Action Button: Beginning 42">
              <a:hlinkClick r:id="rId3"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graphicFrame>
        <p:nvGraphicFramePr>
          <p:cNvPr id="44" name="Diagram 43"/>
          <p:cNvGraphicFramePr/>
          <p:nvPr>
            <p:extLst>
              <p:ext uri="{D42A27DB-BD31-4B8C-83A1-F6EECF244321}">
                <p14:modId xmlns:p14="http://schemas.microsoft.com/office/powerpoint/2010/main" val="1914778532"/>
              </p:ext>
            </p:extLst>
          </p:nvPr>
        </p:nvGraphicFramePr>
        <p:xfrm>
          <a:off x="914400" y="1828800"/>
          <a:ext cx="7287404" cy="22691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5" name="Rectangle 44"/>
          <p:cNvSpPr/>
          <p:nvPr/>
        </p:nvSpPr>
        <p:spPr>
          <a:xfrm>
            <a:off x="1404593" y="3419856"/>
            <a:ext cx="1903920" cy="1169551"/>
          </a:xfrm>
          <a:prstGeom prst="rect">
            <a:avLst/>
          </a:prstGeom>
        </p:spPr>
        <p:txBody>
          <a:bodyPr wrap="square">
            <a:spAutoFit/>
          </a:bodyPr>
          <a:lstStyle/>
          <a:p>
            <a:pPr>
              <a:spcBef>
                <a:spcPts val="600"/>
              </a:spcBef>
              <a:buSzPct val="100000"/>
              <a:defRPr/>
            </a:pPr>
            <a:r>
              <a:rPr lang="en-US" sz="1100" dirty="0">
                <a:hlinkClick r:id="rId9" action="ppaction://hlinksldjump"/>
              </a:rPr>
              <a:t>Configuration Requirements</a:t>
            </a:r>
            <a:endParaRPr lang="en-US" sz="1100" dirty="0">
              <a:hlinkClick r:id="rId10" action="ppaction://hlinksldjump"/>
            </a:endParaRPr>
          </a:p>
          <a:p>
            <a:pPr>
              <a:spcBef>
                <a:spcPts val="600"/>
              </a:spcBef>
              <a:buSzPct val="100000"/>
              <a:defRPr/>
            </a:pPr>
            <a:r>
              <a:rPr lang="en-US" sz="1100" dirty="0">
                <a:hlinkClick r:id="rId10" action="ppaction://hlinksldjump"/>
              </a:rPr>
              <a:t>Accept Invitation</a:t>
            </a:r>
            <a:endParaRPr lang="en-US" sz="1100" dirty="0"/>
          </a:p>
          <a:p>
            <a:pPr>
              <a:spcBef>
                <a:spcPts val="600"/>
              </a:spcBef>
              <a:buSzPct val="100000"/>
              <a:defRPr/>
            </a:pPr>
            <a:r>
              <a:rPr lang="en-US" sz="1100" dirty="0">
                <a:hlinkClick r:id="rId11" action="ppaction://hlinksldjump"/>
              </a:rPr>
              <a:t>Profile Completion</a:t>
            </a:r>
            <a:endParaRPr lang="en-US" sz="1100" dirty="0"/>
          </a:p>
          <a:p>
            <a:pPr>
              <a:spcBef>
                <a:spcPts val="600"/>
              </a:spcBef>
              <a:buSzPct val="100000"/>
              <a:defRPr/>
            </a:pPr>
            <a:r>
              <a:rPr lang="en-US" sz="1100" dirty="0">
                <a:hlinkClick r:id="rId12" action="ppaction://hlinksldjump"/>
              </a:rPr>
              <a:t>Email Notifications</a:t>
            </a:r>
            <a:endParaRPr lang="en-US" sz="1100" dirty="0"/>
          </a:p>
        </p:txBody>
      </p:sp>
      <p:sp>
        <p:nvSpPr>
          <p:cNvPr id="46" name="Rectangle 45"/>
          <p:cNvSpPr/>
          <p:nvPr/>
        </p:nvSpPr>
        <p:spPr>
          <a:xfrm>
            <a:off x="3693199" y="3419856"/>
            <a:ext cx="1903920" cy="1246495"/>
          </a:xfrm>
          <a:prstGeom prst="rect">
            <a:avLst/>
          </a:prstGeom>
        </p:spPr>
        <p:txBody>
          <a:bodyPr wrap="square">
            <a:spAutoFit/>
          </a:bodyPr>
          <a:lstStyle/>
          <a:p>
            <a:pPr>
              <a:spcBef>
                <a:spcPts val="600"/>
              </a:spcBef>
              <a:buSzPct val="100000"/>
              <a:defRPr/>
            </a:pPr>
            <a:r>
              <a:rPr lang="en-US" sz="1100" dirty="0">
                <a:hlinkClick r:id="rId13" action="ppaction://hlinksldjump"/>
              </a:rPr>
              <a:t>Enablement Tasks</a:t>
            </a:r>
            <a:endParaRPr lang="en-US" sz="1100" dirty="0"/>
          </a:p>
          <a:p>
            <a:pPr>
              <a:spcBef>
                <a:spcPts val="600"/>
              </a:spcBef>
              <a:buSzPct val="100000"/>
              <a:defRPr/>
            </a:pPr>
            <a:r>
              <a:rPr lang="en-US" sz="1100" dirty="0">
                <a:hlinkClick r:id="rId14" action="ppaction://hlinksldjump"/>
              </a:rPr>
              <a:t>Purchase Order Routing</a:t>
            </a:r>
            <a:endParaRPr lang="en-US" sz="1100" dirty="0"/>
          </a:p>
          <a:p>
            <a:pPr>
              <a:spcBef>
                <a:spcPts val="600"/>
              </a:spcBef>
              <a:buSzPct val="100000"/>
              <a:defRPr/>
            </a:pPr>
            <a:r>
              <a:rPr lang="en-US" sz="1100" dirty="0">
                <a:hlinkClick r:id="rId15" action="ppaction://hlinksldjump"/>
              </a:rPr>
              <a:t>Invoice Notifications </a:t>
            </a:r>
            <a:endParaRPr lang="en-US" sz="1100" dirty="0"/>
          </a:p>
          <a:p>
            <a:pPr>
              <a:spcBef>
                <a:spcPts val="600"/>
              </a:spcBef>
              <a:buSzPct val="100000"/>
              <a:defRPr/>
            </a:pPr>
            <a:r>
              <a:rPr lang="en-US" sz="1100" dirty="0">
                <a:hlinkClick r:id="rId15" action="ppaction://hlinksldjump"/>
              </a:rPr>
              <a:t>Tax Details</a:t>
            </a:r>
            <a:endParaRPr lang="en-US" sz="1100" dirty="0"/>
          </a:p>
          <a:p>
            <a:pPr>
              <a:spcBef>
                <a:spcPts val="600"/>
              </a:spcBef>
              <a:buSzPct val="100000"/>
              <a:defRPr/>
            </a:pPr>
            <a:r>
              <a:rPr lang="en-US" sz="1100" dirty="0">
                <a:hlinkClick r:id="rId16" action="ppaction://hlinksldjump"/>
              </a:rPr>
              <a:t>Remittances</a:t>
            </a:r>
            <a:endParaRPr lang="en-US" sz="1100" dirty="0"/>
          </a:p>
        </p:txBody>
      </p:sp>
      <p:sp>
        <p:nvSpPr>
          <p:cNvPr id="47" name="Rectangle 46"/>
          <p:cNvSpPr/>
          <p:nvPr/>
        </p:nvSpPr>
        <p:spPr>
          <a:xfrm>
            <a:off x="5981805" y="3419856"/>
            <a:ext cx="1903920" cy="1415772"/>
          </a:xfrm>
          <a:prstGeom prst="rect">
            <a:avLst/>
          </a:prstGeom>
        </p:spPr>
        <p:txBody>
          <a:bodyPr wrap="square">
            <a:spAutoFit/>
          </a:bodyPr>
          <a:lstStyle/>
          <a:p>
            <a:pPr>
              <a:spcBef>
                <a:spcPts val="600"/>
              </a:spcBef>
              <a:buSzPct val="100000"/>
              <a:defRPr/>
            </a:pPr>
            <a:r>
              <a:rPr lang="en-US" sz="1100" dirty="0">
                <a:hlinkClick r:id="rId17" action="ppaction://hlinksldjump"/>
              </a:rPr>
              <a:t>Customer Relationships</a:t>
            </a:r>
            <a:endParaRPr lang="en-US" sz="1100" dirty="0"/>
          </a:p>
          <a:p>
            <a:pPr>
              <a:spcBef>
                <a:spcPts val="600"/>
              </a:spcBef>
              <a:buSzPct val="100000"/>
              <a:defRPr/>
            </a:pPr>
            <a:r>
              <a:rPr lang="en-US" sz="1100" dirty="0">
                <a:hlinkClick r:id="rId18" action="ppaction://hlinksldjump"/>
              </a:rPr>
              <a:t>Roles and Users</a:t>
            </a:r>
            <a:endParaRPr lang="en-US" sz="1100" dirty="0"/>
          </a:p>
          <a:p>
            <a:pPr>
              <a:spcBef>
                <a:spcPts val="600"/>
              </a:spcBef>
              <a:buSzPct val="100000"/>
              <a:defRPr/>
            </a:pPr>
            <a:r>
              <a:rPr lang="en-US" sz="1100" dirty="0">
                <a:hlinkClick r:id="rId19" action="ppaction://hlinksldjump"/>
              </a:rPr>
              <a:t>Enhanced User Account Functionality</a:t>
            </a:r>
            <a:endParaRPr lang="en-US" sz="1100" dirty="0"/>
          </a:p>
          <a:p>
            <a:pPr>
              <a:spcBef>
                <a:spcPts val="600"/>
              </a:spcBef>
              <a:buSzPct val="100000"/>
              <a:defRPr/>
            </a:pPr>
            <a:r>
              <a:rPr lang="en-US" sz="1100" dirty="0">
                <a:hlinkClick r:id="rId20" action="ppaction://hlinksldjump"/>
              </a:rPr>
              <a:t>Multi-Orgs</a:t>
            </a:r>
            <a:endParaRPr lang="en-US" sz="1100" dirty="0"/>
          </a:p>
          <a:p>
            <a:pPr>
              <a:spcBef>
                <a:spcPts val="600"/>
              </a:spcBef>
              <a:buSzPct val="100000"/>
              <a:defRPr/>
            </a:pPr>
            <a:r>
              <a:rPr lang="en-US" sz="1100" dirty="0">
                <a:hlinkClick r:id="rId21" action="ppaction://hlinksldjump"/>
              </a:rPr>
              <a:t>Test Accounts</a:t>
            </a:r>
            <a:endParaRPr lang="en-US" sz="1100" dirty="0"/>
          </a:p>
        </p:txBody>
      </p:sp>
      <p:sp>
        <p:nvSpPr>
          <p:cNvPr id="13" name="Action Button: Help 12">
            <a:hlinkClick r:id="rId22"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35430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Dragon Oil  </a:t>
            </a:r>
            <a:r>
              <a:rPr lang="en-US" dirty="0"/>
              <a:t>Specific Account Configuration</a:t>
            </a:r>
          </a:p>
        </p:txBody>
      </p:sp>
      <p:sp>
        <p:nvSpPr>
          <p:cNvPr id="3" name="Rectangle 2"/>
          <p:cNvSpPr/>
          <p:nvPr/>
        </p:nvSpPr>
        <p:spPr>
          <a:xfrm>
            <a:off x="324000" y="1398556"/>
            <a:ext cx="8496000" cy="3754874"/>
          </a:xfrm>
          <a:prstGeom prst="rect">
            <a:avLst/>
          </a:prstGeom>
        </p:spPr>
        <p:txBody>
          <a:bodyPr wrap="square">
            <a:spAutoFit/>
          </a:bodyPr>
          <a:lstStyle/>
          <a:p>
            <a:pPr marL="232589" indent="-232589">
              <a:buClr>
                <a:schemeClr val="accent1"/>
              </a:buClr>
              <a:buSzPct val="120000"/>
              <a:buFont typeface="Arial" pitchFamily="34" charset="0"/>
              <a:buChar char="•"/>
            </a:pPr>
            <a:r>
              <a:rPr lang="en-US" sz="1400" b="1" dirty="0"/>
              <a:t>VAT ID / TAX ID – </a:t>
            </a:r>
            <a:r>
              <a:rPr lang="en-US" sz="1400" dirty="0"/>
              <a:t>select Company Settings in the top right corner, go to Company Profile and select tab Business. In the section Financial Information enter your Vat ID / Tax ID.</a:t>
            </a:r>
          </a:p>
          <a:p>
            <a:pPr>
              <a:spcBef>
                <a:spcPts val="0"/>
              </a:spcBef>
              <a:buClr>
                <a:schemeClr val="accent1"/>
              </a:buClr>
              <a:buSzPct val="120000"/>
            </a:pPr>
            <a:endParaRPr lang="en-US" sz="1400" b="1" dirty="0"/>
          </a:p>
          <a:p>
            <a:pPr marL="232589" indent="-232589">
              <a:spcBef>
                <a:spcPts val="0"/>
              </a:spcBef>
              <a:buClr>
                <a:schemeClr val="accent1"/>
              </a:buClr>
              <a:buSzPct val="120000"/>
              <a:buFont typeface="Arial" pitchFamily="34" charset="0"/>
              <a:buChar char="•"/>
            </a:pPr>
            <a:r>
              <a:rPr lang="en-US" sz="1400" b="1" dirty="0"/>
              <a:t>Remittance Address – </a:t>
            </a:r>
            <a:r>
              <a:rPr lang="en-US" sz="1400" dirty="0"/>
              <a:t>select Company Settings in the top right corner and go to Remittances. In the EFT/Check Remittances section select Create and complete all required fields marked by an asterisk.</a:t>
            </a:r>
          </a:p>
          <a:p>
            <a:pPr marL="232589" indent="-232589">
              <a:spcBef>
                <a:spcPts val="0"/>
              </a:spcBef>
              <a:buClr>
                <a:schemeClr val="accent1"/>
              </a:buClr>
              <a:buSzPct val="120000"/>
              <a:buFont typeface="Arial" pitchFamily="34" charset="0"/>
              <a:buChar char="•"/>
            </a:pPr>
            <a:endParaRPr lang="en-US" sz="1400" dirty="0"/>
          </a:p>
          <a:p>
            <a:pPr marL="232589" indent="-232589">
              <a:spcBef>
                <a:spcPts val="0"/>
              </a:spcBef>
              <a:buClr>
                <a:schemeClr val="accent1"/>
              </a:buClr>
              <a:buSzPct val="120000"/>
              <a:buFont typeface="Arial" pitchFamily="34" charset="0"/>
              <a:buChar char="•"/>
            </a:pPr>
            <a:r>
              <a:rPr lang="en-US" sz="1400" b="1" dirty="0"/>
              <a:t>Payment Methods – </a:t>
            </a:r>
            <a:r>
              <a:rPr lang="en-US" sz="1400" dirty="0"/>
              <a:t>select Company Settings in the top right corner and go to Remittances. In the EFT/Check Remittances section select Create/Edit. In the Payment methods section choose one of the following options: ACH, Check, Credit card or Wire. Complete the details. The Remittance ID will be communicated to you by your buyer. </a:t>
            </a:r>
          </a:p>
          <a:p>
            <a:pPr marL="232589" indent="-232589">
              <a:spcBef>
                <a:spcPts val="0"/>
              </a:spcBef>
              <a:buClr>
                <a:schemeClr val="accent1"/>
              </a:buClr>
              <a:buSzPct val="120000"/>
              <a:buFont typeface="Arial" pitchFamily="34" charset="0"/>
              <a:buChar char="•"/>
            </a:pPr>
            <a:endParaRPr lang="en-US" sz="1400" dirty="0"/>
          </a:p>
          <a:p>
            <a:pPr marL="232589" indent="-232589">
              <a:spcBef>
                <a:spcPts val="0"/>
              </a:spcBef>
              <a:buClr>
                <a:schemeClr val="accent1"/>
              </a:buClr>
              <a:buSzPct val="120000"/>
              <a:buFont typeface="Arial" pitchFamily="34" charset="0"/>
              <a:buChar char="•"/>
            </a:pPr>
            <a:r>
              <a:rPr lang="en-US" sz="1400" b="1" dirty="0"/>
              <a:t>Test Account Creation (testing is required for integrated and catalog suppliers) – </a:t>
            </a:r>
            <a:r>
              <a:rPr lang="en-US" sz="1400" dirty="0"/>
              <a:t>To create a test account, select your name in top right corner and choose “Switch to Test ID.”</a:t>
            </a:r>
          </a:p>
          <a:p>
            <a:pPr marL="232589" indent="-232589">
              <a:spcBef>
                <a:spcPts val="0"/>
              </a:spcBef>
              <a:buClr>
                <a:schemeClr val="accent1"/>
              </a:buClr>
              <a:buSzPct val="120000"/>
              <a:buFont typeface="Arial" pitchFamily="34" charset="0"/>
              <a:buChar char="•"/>
            </a:pPr>
            <a:endParaRPr lang="en-US" sz="1400" dirty="0"/>
          </a:p>
          <a:p>
            <a:pPr marL="232589" indent="-232589">
              <a:spcBef>
                <a:spcPts val="0"/>
              </a:spcBef>
              <a:buClr>
                <a:schemeClr val="accent1"/>
              </a:buClr>
              <a:buSzPct val="120000"/>
              <a:buFont typeface="Arial" pitchFamily="34" charset="0"/>
              <a:buChar char="•"/>
            </a:pPr>
            <a:r>
              <a:rPr lang="en-US" sz="1400" b="1" dirty="0"/>
              <a:t>Currency – </a:t>
            </a:r>
            <a:r>
              <a:rPr lang="en-US" sz="1400" dirty="0">
                <a:cs typeface="Arial" charset="0"/>
              </a:rPr>
              <a:t>The currency that </a:t>
            </a:r>
            <a:r>
              <a:rPr lang="en-US" sz="1400" dirty="0" err="1">
                <a:cs typeface="Arial" charset="0"/>
              </a:rPr>
              <a:t>Ariba</a:t>
            </a:r>
            <a:r>
              <a:rPr lang="en-US" sz="1400" dirty="0">
                <a:cs typeface="Arial" charset="0"/>
              </a:rPr>
              <a:t> Network uses in the service subscription area of your account is controlled by your organization’s location, which you specify in User Account Navigator &gt; My Account &gt; Preferences.</a:t>
            </a:r>
            <a:endParaRPr lang="en-US" sz="1400" dirty="0"/>
          </a:p>
        </p:txBody>
      </p:sp>
      <p:grpSp>
        <p:nvGrpSpPr>
          <p:cNvPr id="4" name="Group 3"/>
          <p:cNvGrpSpPr/>
          <p:nvPr/>
        </p:nvGrpSpPr>
        <p:grpSpPr>
          <a:xfrm>
            <a:off x="7223469" y="167979"/>
            <a:ext cx="1414722" cy="275496"/>
            <a:chOff x="7223468" y="202707"/>
            <a:chExt cx="1414722" cy="275496"/>
          </a:xfrm>
        </p:grpSpPr>
        <p:sp>
          <p:nvSpPr>
            <p:cNvPr id="6" name="Action Button: Forward or Next 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7" name="Action Button: Home 6">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8" name="Action Button: Back or Previous 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 name="Action Button: Beginning 8">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1" name="Action Button: Help 10">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478397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Since your Ariba Account is created</a:t>
            </a:r>
          </a:p>
        </p:txBody>
      </p:sp>
      <p:grpSp>
        <p:nvGrpSpPr>
          <p:cNvPr id="3" name="Group 2"/>
          <p:cNvGrpSpPr/>
          <p:nvPr/>
        </p:nvGrpSpPr>
        <p:grpSpPr>
          <a:xfrm>
            <a:off x="1553887" y="1432707"/>
            <a:ext cx="5806742" cy="4380514"/>
            <a:chOff x="1775158" y="1532607"/>
            <a:chExt cx="5806742" cy="4380514"/>
          </a:xfrm>
        </p:grpSpPr>
        <p:pic>
          <p:nvPicPr>
            <p:cNvPr id="14" name="Picture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75158" y="2934035"/>
              <a:ext cx="5593684" cy="2979086"/>
            </a:xfrm>
            <a:prstGeom prst="rect">
              <a:avLst/>
            </a:prstGeom>
            <a:ln>
              <a:solidFill>
                <a:schemeClr val="tx1"/>
              </a:solidFill>
            </a:ln>
          </p:spPr>
        </p:pic>
        <p:sp>
          <p:nvSpPr>
            <p:cNvPr id="16" name="Rounded Rectangle 15">
              <a:hlinkClick r:id="rId4" action="ppaction://hlinksldjump"/>
            </p:cNvPr>
            <p:cNvSpPr/>
            <p:nvPr/>
          </p:nvSpPr>
          <p:spPr>
            <a:xfrm>
              <a:off x="4886325" y="1532607"/>
              <a:ext cx="2695575" cy="73834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chorCtr="1">
              <a:noAutofit/>
            </a:bodyPr>
            <a:lstStyle/>
            <a:p>
              <a:pPr algn="ctr">
                <a:lnSpc>
                  <a:spcPts val="2000"/>
                </a:lnSpc>
                <a:spcBef>
                  <a:spcPts val="0"/>
                </a:spcBef>
                <a:spcAft>
                  <a:spcPts val="600"/>
                </a:spcAft>
                <a:buClr>
                  <a:srgbClr val="F0AB00"/>
                </a:buClr>
                <a:buSzPct val="120000"/>
              </a:pPr>
              <a:r>
                <a:rPr lang="en-US" b="1" dirty="0"/>
                <a:t>Existing User</a:t>
              </a:r>
            </a:p>
          </p:txBody>
        </p:sp>
      </p:grpSp>
      <p:grpSp>
        <p:nvGrpSpPr>
          <p:cNvPr id="11" name="Group 10"/>
          <p:cNvGrpSpPr/>
          <p:nvPr/>
        </p:nvGrpSpPr>
        <p:grpSpPr>
          <a:xfrm>
            <a:off x="7223469" y="167979"/>
            <a:ext cx="1414722" cy="275496"/>
            <a:chOff x="7223468" y="202707"/>
            <a:chExt cx="1414722" cy="275496"/>
          </a:xfrm>
        </p:grpSpPr>
        <p:sp>
          <p:nvSpPr>
            <p:cNvPr id="17" name="Action Button: Forward or Next 16">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1" name="Action Button: Home 20">
              <a:hlinkClick r:id="rId5"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2" name="Action Button: Back or Previous 21">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Action Button: Beginning 22">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5" name="Action Button: Help 14">
            <a:hlinkClick r:id="rId7"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884446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gray">
          <a:xfrm>
            <a:off x="6124786" y="1610159"/>
            <a:ext cx="478680" cy="102503"/>
          </a:xfrm>
          <a:prstGeom prst="rect">
            <a:avLst/>
          </a:prstGeom>
          <a:solidFill>
            <a:srgbClr val="F5F5F5"/>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a:t>Complete Your Profile</a:t>
            </a:r>
          </a:p>
        </p:txBody>
      </p:sp>
      <p:grpSp>
        <p:nvGrpSpPr>
          <p:cNvPr id="6" name="Group 5"/>
          <p:cNvGrpSpPr/>
          <p:nvPr/>
        </p:nvGrpSpPr>
        <p:grpSpPr>
          <a:xfrm>
            <a:off x="7223469" y="167979"/>
            <a:ext cx="1414722" cy="275496"/>
            <a:chOff x="7223468" y="202707"/>
            <a:chExt cx="1414722" cy="275496"/>
          </a:xfrm>
        </p:grpSpPr>
        <p:sp>
          <p:nvSpPr>
            <p:cNvPr id="8" name="Action Button: Forward or Next 7">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 name="Action Button: Home 8">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Action Button: Back or Previous 9">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Action Button: Beginning 10">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3" name="Text Placeholder 2"/>
          <p:cNvSpPr>
            <a:spLocks noGrp="1"/>
          </p:cNvSpPr>
          <p:nvPr>
            <p:ph type="body" sz="quarter" idx="10"/>
          </p:nvPr>
        </p:nvSpPr>
        <p:spPr/>
        <p:txBody>
          <a:bodyPr/>
          <a:lstStyle/>
          <a:p>
            <a:pPr marL="342900" indent="-342900">
              <a:buSzPct val="120000"/>
              <a:buFont typeface="+mj-lt"/>
              <a:buAutoNum type="arabicPeriod"/>
            </a:pPr>
            <a:r>
              <a:rPr lang="en-US" sz="1400" dirty="0"/>
              <a:t>Select </a:t>
            </a:r>
            <a:r>
              <a:rPr lang="en-US" sz="1400" b="0" dirty="0"/>
              <a:t>Company Profile from the Company Settings dropdown menu.</a:t>
            </a:r>
          </a:p>
          <a:p>
            <a:pPr marL="342900" indent="-342900">
              <a:buSzPct val="120000"/>
              <a:buFont typeface="+mj-lt"/>
              <a:buAutoNum type="arabicPeriod"/>
            </a:pPr>
            <a:r>
              <a:rPr lang="en-US" sz="1400" dirty="0"/>
              <a:t>Complete </a:t>
            </a:r>
            <a:r>
              <a:rPr lang="en-US" sz="1400" b="0" dirty="0"/>
              <a:t>all suggested fields within the tabs to best represent your company.</a:t>
            </a:r>
          </a:p>
          <a:p>
            <a:pPr marL="342900" indent="-342900">
              <a:buSzPct val="120000"/>
              <a:buFont typeface="+mj-lt"/>
              <a:buAutoNum type="arabicPeriod"/>
            </a:pPr>
            <a:r>
              <a:rPr lang="en-US" sz="1400" dirty="0"/>
              <a:t>Fill </a:t>
            </a:r>
            <a:r>
              <a:rPr lang="en-US" sz="1400" b="0" dirty="0"/>
              <a:t>the Public Profile Completeness meter to 100% by filling in the information listed below it.</a:t>
            </a:r>
          </a:p>
          <a:p>
            <a:pPr marL="0" indent="0">
              <a:buSzPct val="120000"/>
            </a:pPr>
            <a:r>
              <a:rPr lang="en-US" sz="1400" dirty="0"/>
              <a:t>Note: </a:t>
            </a:r>
            <a:r>
              <a:rPr lang="en-US" sz="1400" b="0" dirty="0"/>
              <a:t>The more complete a profile, the higher the likelihood of increasing business with existing and prospective customers.</a:t>
            </a:r>
            <a:endParaRPr lang="en-US" sz="1400" dirty="0"/>
          </a:p>
        </p:txBody>
      </p:sp>
      <p:grpSp>
        <p:nvGrpSpPr>
          <p:cNvPr id="7" name="Group 6"/>
          <p:cNvGrpSpPr/>
          <p:nvPr/>
        </p:nvGrpSpPr>
        <p:grpSpPr>
          <a:xfrm>
            <a:off x="3786838" y="2836968"/>
            <a:ext cx="5144549" cy="3570943"/>
            <a:chOff x="3786838" y="2836968"/>
            <a:chExt cx="5144549" cy="3570943"/>
          </a:xfrm>
        </p:grpSpPr>
        <p:pic>
          <p:nvPicPr>
            <p:cNvPr id="15" name="Picture 1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786838" y="2836968"/>
              <a:ext cx="5144549" cy="3570943"/>
            </a:xfrm>
            <a:prstGeom prst="rect">
              <a:avLst/>
            </a:prstGeom>
            <a:ln>
              <a:solidFill>
                <a:srgbClr val="666666"/>
              </a:solidFill>
            </a:ln>
          </p:spPr>
        </p:pic>
        <p:sp>
          <p:nvSpPr>
            <p:cNvPr id="5" name="Rectangle 4"/>
            <p:cNvSpPr/>
            <p:nvPr/>
          </p:nvSpPr>
          <p:spPr bwMode="gray">
            <a:xfrm>
              <a:off x="5302293" y="4271291"/>
              <a:ext cx="245476" cy="85917"/>
            </a:xfrm>
            <a:prstGeom prst="rect">
              <a:avLst/>
            </a:prstGeom>
            <a:solidFill>
              <a:srgbClr val="FFFFFF"/>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7" name="Action Button: Help 16">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19" name="Picture 18">
            <a:extLst>
              <a:ext uri="{FF2B5EF4-FFF2-40B4-BE49-F238E27FC236}">
                <a16:creationId xmlns:a16="http://schemas.microsoft.com/office/drawing/2014/main" id="{FCBF366D-CED3-4220-854D-AA21A5B7127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756429" y="1261356"/>
            <a:ext cx="2606101" cy="1449187"/>
          </a:xfrm>
          <a:prstGeom prst="rect">
            <a:avLst/>
          </a:prstGeom>
          <a:ln>
            <a:solidFill>
              <a:schemeClr val="tx1"/>
            </a:solidFill>
          </a:ln>
        </p:spPr>
      </p:pic>
      <p:sp>
        <p:nvSpPr>
          <p:cNvPr id="20" name="Rectangle 19">
            <a:extLst>
              <a:ext uri="{FF2B5EF4-FFF2-40B4-BE49-F238E27FC236}">
                <a16:creationId xmlns:a16="http://schemas.microsoft.com/office/drawing/2014/main" id="{E5B6E2C2-2358-48C8-9472-EB3DF88C189A}"/>
              </a:ext>
            </a:extLst>
          </p:cNvPr>
          <p:cNvSpPr/>
          <p:nvPr/>
        </p:nvSpPr>
        <p:spPr bwMode="gray">
          <a:xfrm>
            <a:off x="3568946" y="1832568"/>
            <a:ext cx="1422243" cy="249379"/>
          </a:xfrm>
          <a:prstGeom prst="rect">
            <a:avLst/>
          </a:prstGeom>
          <a:noFill/>
          <a:ln w="1905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cxnSp>
        <p:nvCxnSpPr>
          <p:cNvPr id="21" name="Straight Arrow Connector 20">
            <a:extLst>
              <a:ext uri="{FF2B5EF4-FFF2-40B4-BE49-F238E27FC236}">
                <a16:creationId xmlns:a16="http://schemas.microsoft.com/office/drawing/2014/main" id="{26976953-56AB-4435-B367-94B99788A6B5}"/>
              </a:ext>
            </a:extLst>
          </p:cNvPr>
          <p:cNvCxnSpPr>
            <a:cxnSpLocks/>
          </p:cNvCxnSpPr>
          <p:nvPr/>
        </p:nvCxnSpPr>
        <p:spPr>
          <a:xfrm>
            <a:off x="4288018" y="2090612"/>
            <a:ext cx="419189" cy="80128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734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3850" y="1302288"/>
            <a:ext cx="8496150" cy="518981"/>
          </a:xfrm>
          <a:noFill/>
        </p:spPr>
        <p:txBody>
          <a:bodyPr lIns="91440" tIns="91440" rIns="91440" bIns="182880" anchor="ctr">
            <a:noAutofit/>
          </a:bodyPr>
          <a:lstStyle/>
          <a:p>
            <a:r>
              <a:rPr lang="en-US" sz="1400" b="0" dirty="0"/>
              <a:t>The Network Notifications section indicates which system notifications you would like to receive and allows you to designate which email addresses you would like to send them to.</a:t>
            </a:r>
            <a:endParaRPr lang="en-US" sz="1400" b="0" dirty="0">
              <a:solidFill>
                <a:schemeClr val="accent2"/>
              </a:solidFill>
            </a:endParaRPr>
          </a:p>
        </p:txBody>
      </p:sp>
      <p:sp>
        <p:nvSpPr>
          <p:cNvPr id="2" name="Title 1"/>
          <p:cNvSpPr>
            <a:spLocks noGrp="1"/>
          </p:cNvSpPr>
          <p:nvPr>
            <p:ph type="title"/>
          </p:nvPr>
        </p:nvSpPr>
        <p:spPr/>
        <p:txBody>
          <a:bodyPr/>
          <a:lstStyle/>
          <a:p>
            <a:r>
              <a:rPr lang="en-US" dirty="0"/>
              <a:t>Configure Your Email Notifications</a:t>
            </a:r>
          </a:p>
        </p:txBody>
      </p:sp>
      <p:grpSp>
        <p:nvGrpSpPr>
          <p:cNvPr id="8" name="Group 7"/>
          <p:cNvGrpSpPr/>
          <p:nvPr/>
        </p:nvGrpSpPr>
        <p:grpSpPr>
          <a:xfrm>
            <a:off x="3314998" y="1885179"/>
            <a:ext cx="5280418" cy="3195446"/>
            <a:chOff x="3830611" y="2245745"/>
            <a:chExt cx="5280418" cy="3195446"/>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30611" y="2245745"/>
              <a:ext cx="5280418" cy="3195446"/>
            </a:xfrm>
            <a:prstGeom prst="rect">
              <a:avLst/>
            </a:prstGeom>
            <a:ln>
              <a:solidFill>
                <a:schemeClr val="tx1"/>
              </a:solidFill>
            </a:ln>
            <a:effectLst/>
          </p:spPr>
        </p:pic>
        <p:sp>
          <p:nvSpPr>
            <p:cNvPr id="13" name="Oval 12"/>
            <p:cNvSpPr/>
            <p:nvPr/>
          </p:nvSpPr>
          <p:spPr bwMode="gray">
            <a:xfrm>
              <a:off x="5345991" y="239800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16" name="Oval 15"/>
            <p:cNvSpPr/>
            <p:nvPr/>
          </p:nvSpPr>
          <p:spPr bwMode="gray">
            <a:xfrm>
              <a:off x="8364025" y="399827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sp>
        <p:nvSpPr>
          <p:cNvPr id="17" name="TextBox 16"/>
          <p:cNvSpPr txBox="1"/>
          <p:nvPr/>
        </p:nvSpPr>
        <p:spPr>
          <a:xfrm>
            <a:off x="323850" y="1805556"/>
            <a:ext cx="2769750" cy="4205799"/>
          </a:xfrm>
          <a:prstGeom prst="rect">
            <a:avLst/>
          </a:prstGeom>
          <a:noFill/>
        </p:spPr>
        <p:txBody>
          <a:bodyPr wrap="square" lIns="0" tIns="0" rIns="0" bIns="0" rtlCol="0">
            <a:noAutofit/>
          </a:bodyPr>
          <a:lstStyle/>
          <a:p>
            <a:pPr marL="342900" indent="-342900">
              <a:lnSpc>
                <a:spcPts val="2000"/>
              </a:lnSpc>
              <a:spcBef>
                <a:spcPts val="0"/>
              </a:spcBef>
              <a:spcAft>
                <a:spcPts val="600"/>
              </a:spcAft>
              <a:buClr>
                <a:srgbClr val="F0AB00"/>
              </a:buClr>
              <a:buSzPct val="120000"/>
              <a:buAutoNum type="arabicPeriod"/>
            </a:pPr>
            <a:r>
              <a:rPr lang="en-US" sz="1400" b="1" dirty="0">
                <a:latin typeface="Arial" panose="020B0604020202020204" pitchFamily="34" charset="0"/>
                <a:cs typeface="Arial" panose="020B0604020202020204" pitchFamily="34" charset="0"/>
              </a:rPr>
              <a:t>Click </a:t>
            </a:r>
            <a:r>
              <a:rPr lang="en-US" sz="1400" dirty="0">
                <a:latin typeface="Arial" panose="020B0604020202020204" pitchFamily="34" charset="0"/>
                <a:cs typeface="Arial" panose="020B0604020202020204" pitchFamily="34" charset="0"/>
              </a:rPr>
              <a:t>on Notifications under Company Settings.</a:t>
            </a:r>
          </a:p>
          <a:p>
            <a:pPr marL="342900" indent="-342900">
              <a:lnSpc>
                <a:spcPts val="2000"/>
              </a:lnSpc>
              <a:spcBef>
                <a:spcPts val="0"/>
              </a:spcBef>
              <a:spcAft>
                <a:spcPts val="600"/>
              </a:spcAft>
              <a:buClr>
                <a:srgbClr val="F0AB00"/>
              </a:buClr>
              <a:buSzPct val="120000"/>
              <a:buAutoNum type="arabicPeriod"/>
            </a:pPr>
            <a:r>
              <a:rPr lang="en-US" sz="1400" b="1" dirty="0">
                <a:latin typeface="Arial" panose="020B0604020202020204" pitchFamily="34" charset="0"/>
                <a:cs typeface="Arial" panose="020B0604020202020204" pitchFamily="34" charset="0"/>
              </a:rPr>
              <a:t>Network Notifications </a:t>
            </a:r>
            <a:r>
              <a:rPr lang="en-US" sz="1400" dirty="0">
                <a:latin typeface="Arial" panose="020B0604020202020204" pitchFamily="34" charset="0"/>
                <a:cs typeface="Arial" panose="020B0604020202020204" pitchFamily="34" charset="0"/>
              </a:rPr>
              <a:t>can be accessed from here as well, or you may switch to the Network tab when in Notifications.</a:t>
            </a:r>
          </a:p>
          <a:p>
            <a:pPr marL="342900" indent="-342900">
              <a:lnSpc>
                <a:spcPts val="2000"/>
              </a:lnSpc>
              <a:spcBef>
                <a:spcPts val="0"/>
              </a:spcBef>
              <a:spcAft>
                <a:spcPts val="600"/>
              </a:spcAft>
              <a:buClr>
                <a:srgbClr val="F0AB00"/>
              </a:buClr>
              <a:buSzPct val="120000"/>
              <a:buAutoNum type="arabicPeriod"/>
            </a:pPr>
            <a:r>
              <a:rPr lang="en-US" sz="1400" b="1" dirty="0">
                <a:latin typeface="Arial" panose="020B0604020202020204" pitchFamily="34" charset="0"/>
                <a:cs typeface="Arial" panose="020B0604020202020204" pitchFamily="34" charset="0"/>
              </a:rPr>
              <a:t>You can enter </a:t>
            </a:r>
            <a:r>
              <a:rPr lang="en-US" sz="1400" dirty="0">
                <a:latin typeface="Arial" panose="020B0604020202020204" pitchFamily="34" charset="0"/>
                <a:cs typeface="Arial" panose="020B0604020202020204" pitchFamily="34" charset="0"/>
              </a:rPr>
              <a:t>up to 3 email addresses per notification type.  You must separate each address with a comma but include NO spaces between the emails.</a:t>
            </a:r>
          </a:p>
        </p:txBody>
      </p:sp>
      <p:grpSp>
        <p:nvGrpSpPr>
          <p:cNvPr id="24" name="Group 23"/>
          <p:cNvGrpSpPr/>
          <p:nvPr/>
        </p:nvGrpSpPr>
        <p:grpSpPr>
          <a:xfrm>
            <a:off x="7223469" y="167979"/>
            <a:ext cx="1414722" cy="275496"/>
            <a:chOff x="7223468" y="202707"/>
            <a:chExt cx="1414722" cy="275496"/>
          </a:xfrm>
        </p:grpSpPr>
        <p:sp>
          <p:nvSpPr>
            <p:cNvPr id="26" name="Action Button: Forward or Next 2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Home 26">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ack or Previous 2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eginning 2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9" name="Action Button: Help 18">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Text Placeholder 2">
            <a:extLst>
              <a:ext uri="{FF2B5EF4-FFF2-40B4-BE49-F238E27FC236}">
                <a16:creationId xmlns:a16="http://schemas.microsoft.com/office/drawing/2014/main" id="{05DB77EF-968D-4D3A-85DA-D7BB33FA6AB6}"/>
              </a:ext>
            </a:extLst>
          </p:cNvPr>
          <p:cNvSpPr txBox="1">
            <a:spLocks/>
          </p:cNvSpPr>
          <p:nvPr/>
        </p:nvSpPr>
        <p:spPr bwMode="gray">
          <a:xfrm>
            <a:off x="325287" y="5238561"/>
            <a:ext cx="8494713" cy="1175692"/>
          </a:xfrm>
          <a:prstGeom prst="rect">
            <a:avLst/>
          </a:prstGeom>
          <a:solidFill>
            <a:schemeClr val="accent1"/>
          </a:solidFill>
        </p:spPr>
        <p:txBody>
          <a:bodyPr vert="horz" lIns="0" tIns="0" rIns="0" bIns="0" rtlCol="0">
            <a:noAutofit/>
          </a:bodyPr>
          <a:lst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tx1"/>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tx1"/>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a:t>Note: </a:t>
            </a:r>
            <a:r>
              <a:rPr lang="en-US" sz="1200" b="0" dirty="0"/>
              <a:t>If you are out of the office, make sure to include in your auto-reply messages one of the following phrases. This will prevent Ariba Network from failing orders sent to mailboxes responding using an auto-reply feature:                                                   </a:t>
            </a:r>
            <a:r>
              <a:rPr lang="en-US" sz="1200" b="0" i="1" dirty="0"/>
              <a:t>Out of office, OOTO, On vacation, on holiday, out of town, away from the office, away until, out of the country, an off site meeting.                                                                                                                                                                                                   </a:t>
            </a:r>
            <a:r>
              <a:rPr lang="en-US" sz="1200" b="0" dirty="0"/>
              <a:t>When Ariba Network detects an auto-reply containing one of these phrases, it indicates that it received the auto-reply in the order history log and does not fail the order.</a:t>
            </a:r>
          </a:p>
          <a:p>
            <a:endParaRPr lang="en-US" sz="1200" dirty="0"/>
          </a:p>
          <a:p>
            <a:r>
              <a:rPr lang="en-US" sz="1200" b="0" dirty="0"/>
              <a:t>						 						             								                                 	                                            															                                            							</a:t>
            </a:r>
            <a:endParaRPr lang="en-US" sz="1200" dirty="0"/>
          </a:p>
        </p:txBody>
      </p:sp>
      <p:pic>
        <p:nvPicPr>
          <p:cNvPr id="9" name="Picture 8">
            <a:extLst>
              <a:ext uri="{FF2B5EF4-FFF2-40B4-BE49-F238E27FC236}">
                <a16:creationId xmlns:a16="http://schemas.microsoft.com/office/drawing/2014/main" id="{D83C1A5D-7E70-4106-AE51-C9A797A26D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47662" y="1747563"/>
            <a:ext cx="2274082" cy="2665670"/>
          </a:xfrm>
          <a:prstGeom prst="rect">
            <a:avLst/>
          </a:prstGeom>
          <a:ln>
            <a:solidFill>
              <a:schemeClr val="tx1"/>
            </a:solidFill>
          </a:ln>
        </p:spPr>
      </p:pic>
      <p:sp>
        <p:nvSpPr>
          <p:cNvPr id="22" name="Oval 21">
            <a:extLst>
              <a:ext uri="{FF2B5EF4-FFF2-40B4-BE49-F238E27FC236}">
                <a16:creationId xmlns:a16="http://schemas.microsoft.com/office/drawing/2014/main" id="{EC8CAC5A-4DA7-4173-B5A7-DEB669C4A99E}"/>
              </a:ext>
            </a:extLst>
          </p:cNvPr>
          <p:cNvSpPr/>
          <p:nvPr/>
        </p:nvSpPr>
        <p:spPr bwMode="gray">
          <a:xfrm>
            <a:off x="6059133" y="333978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3248180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 Electronic Order Routing Method</a:t>
            </a:r>
          </a:p>
        </p:txBody>
      </p:sp>
      <p:sp>
        <p:nvSpPr>
          <p:cNvPr id="12" name="TextBox 11"/>
          <p:cNvSpPr txBox="1"/>
          <p:nvPr/>
        </p:nvSpPr>
        <p:spPr>
          <a:xfrm>
            <a:off x="667050" y="1886857"/>
            <a:ext cx="3104850" cy="4503164"/>
          </a:xfrm>
          <a:prstGeom prst="rect">
            <a:avLst/>
          </a:prstGeom>
          <a:noFill/>
        </p:spPr>
        <p:txBody>
          <a:bodyPr wrap="square" lIns="0" tIns="0" rIns="0" bIns="0" rtlCol="0">
            <a:noAutofit/>
          </a:bodyPr>
          <a:lstStyle/>
          <a:p>
            <a:pPr indent="-342900">
              <a:spcBef>
                <a:spcPts val="600"/>
              </a:spcBef>
              <a:buClr>
                <a:srgbClr val="F0AB00"/>
              </a:buClr>
              <a:buSzPct val="120000"/>
              <a:buFont typeface="+mj-lt"/>
              <a:buAutoNum type="arabicPeriod"/>
            </a:pPr>
            <a:r>
              <a:rPr lang="en-US" sz="1400" b="1" dirty="0">
                <a:latin typeface="+mj-lt"/>
              </a:rPr>
              <a:t>Click</a:t>
            </a:r>
            <a:r>
              <a:rPr lang="en-US" sz="1400" dirty="0">
                <a:latin typeface="+mj-lt"/>
              </a:rPr>
              <a:t> on the Tasks link to configure your account.</a:t>
            </a:r>
          </a:p>
          <a:p>
            <a:pPr indent="-342900">
              <a:spcBef>
                <a:spcPts val="600"/>
              </a:spcBef>
              <a:buClr>
                <a:srgbClr val="F0AB00"/>
              </a:buClr>
              <a:buSzPct val="120000"/>
              <a:buFont typeface="+mj-lt"/>
              <a:buAutoNum type="arabicPeriod"/>
            </a:pPr>
            <a:r>
              <a:rPr lang="en-US" sz="1400" b="1" dirty="0">
                <a:latin typeface="+mj-lt"/>
              </a:rPr>
              <a:t>Choose </a:t>
            </a:r>
            <a:r>
              <a:rPr lang="en-US" sz="1400" dirty="0">
                <a:latin typeface="+mj-lt"/>
              </a:rPr>
              <a:t>one of the following routing methods:</a:t>
            </a:r>
            <a:endParaRPr lang="en-US" sz="1400" dirty="0"/>
          </a:p>
          <a:p>
            <a:pPr marL="457200" lvl="3" indent="-342900">
              <a:spcBef>
                <a:spcPts val="600"/>
              </a:spcBef>
              <a:buClr>
                <a:srgbClr val="F0AB00"/>
              </a:buClr>
              <a:buSzPct val="120000"/>
              <a:buFont typeface="Arial" panose="020B0604020202020204" pitchFamily="34" charset="0"/>
              <a:buChar char="•"/>
            </a:pPr>
            <a:r>
              <a:rPr lang="en-US" sz="1400" b="1" dirty="0">
                <a:latin typeface="+mj-lt"/>
              </a:rPr>
              <a:t>Online</a:t>
            </a:r>
          </a:p>
          <a:p>
            <a:pPr marL="457200" lvl="3" indent="-342900">
              <a:spcBef>
                <a:spcPts val="600"/>
              </a:spcBef>
              <a:buClr>
                <a:srgbClr val="F0AB00"/>
              </a:buClr>
              <a:buSzPct val="120000"/>
              <a:buFont typeface="Arial" panose="020B0604020202020204" pitchFamily="34" charset="0"/>
              <a:buChar char="•"/>
            </a:pPr>
            <a:r>
              <a:rPr lang="en-US" sz="1400" b="1" dirty="0">
                <a:latin typeface="+mj-lt"/>
              </a:rPr>
              <a:t>cXML</a:t>
            </a:r>
          </a:p>
          <a:p>
            <a:pPr marL="457200" lvl="3" indent="-342900">
              <a:spcBef>
                <a:spcPts val="600"/>
              </a:spcBef>
              <a:buClr>
                <a:srgbClr val="F0AB00"/>
              </a:buClr>
              <a:buSzPct val="120000"/>
              <a:buFont typeface="Arial" panose="020B0604020202020204" pitchFamily="34" charset="0"/>
              <a:buChar char="•"/>
            </a:pPr>
            <a:r>
              <a:rPr lang="en-US" sz="1400" b="1" dirty="0">
                <a:latin typeface="+mj-lt"/>
              </a:rPr>
              <a:t>EDI</a:t>
            </a:r>
          </a:p>
          <a:p>
            <a:pPr marL="457200" lvl="3" indent="-342900">
              <a:spcBef>
                <a:spcPts val="600"/>
              </a:spcBef>
              <a:buClr>
                <a:srgbClr val="F0AB00"/>
              </a:buClr>
              <a:buSzPct val="120000"/>
              <a:buFont typeface="Arial" panose="020B0604020202020204" pitchFamily="34" charset="0"/>
              <a:buChar char="•"/>
            </a:pPr>
            <a:r>
              <a:rPr lang="en-US" sz="1400" b="1" dirty="0">
                <a:latin typeface="+mj-lt"/>
              </a:rPr>
              <a:t>Email</a:t>
            </a:r>
          </a:p>
          <a:p>
            <a:pPr marL="457200" lvl="3" indent="-342900">
              <a:spcBef>
                <a:spcPts val="600"/>
              </a:spcBef>
              <a:buClr>
                <a:srgbClr val="F0AB00"/>
              </a:buClr>
              <a:buSzPct val="120000"/>
              <a:buFont typeface="Arial" panose="020B0604020202020204" pitchFamily="34" charset="0"/>
              <a:buChar char="•"/>
            </a:pPr>
            <a:r>
              <a:rPr lang="en-US" sz="1400" b="1" dirty="0">
                <a:latin typeface="+mj-lt"/>
              </a:rPr>
              <a:t>Fax</a:t>
            </a:r>
          </a:p>
          <a:p>
            <a:pPr marL="457200" lvl="3" indent="-342900">
              <a:spcBef>
                <a:spcPts val="600"/>
              </a:spcBef>
              <a:buClr>
                <a:srgbClr val="F0AB00"/>
              </a:buClr>
              <a:buSzPct val="120000"/>
              <a:buFont typeface="Arial" panose="020B0604020202020204" pitchFamily="34" charset="0"/>
              <a:buChar char="•"/>
            </a:pPr>
            <a:r>
              <a:rPr lang="en-US" sz="1400" b="1" dirty="0">
                <a:latin typeface="+mj-lt"/>
              </a:rPr>
              <a:t>cXML pending queue                                </a:t>
            </a:r>
            <a:r>
              <a:rPr lang="en-US" sz="1400" dirty="0">
                <a:latin typeface="+mj-lt"/>
              </a:rPr>
              <a:t>(available for Order routing only)</a:t>
            </a:r>
          </a:p>
          <a:p>
            <a:pPr indent="-342900">
              <a:spcBef>
                <a:spcPts val="600"/>
              </a:spcBef>
              <a:buClr>
                <a:srgbClr val="F0AB00"/>
              </a:buClr>
              <a:buSzPct val="120000"/>
              <a:buFont typeface="+mj-lt"/>
              <a:buAutoNum type="arabicPeriod"/>
            </a:pPr>
            <a:r>
              <a:rPr lang="en-US" sz="1400" b="1" dirty="0">
                <a:latin typeface="+mj-lt"/>
              </a:rPr>
              <a:t>Configure</a:t>
            </a:r>
            <a:r>
              <a:rPr lang="en-US" sz="1400" dirty="0">
                <a:latin typeface="+mj-lt"/>
              </a:rPr>
              <a:t> e-mail notifications.</a:t>
            </a:r>
          </a:p>
          <a:p>
            <a:pPr indent="-342900">
              <a:spcBef>
                <a:spcPts val="600"/>
              </a:spcBef>
              <a:buClr>
                <a:srgbClr val="F0AB00"/>
              </a:buClr>
              <a:buSzPct val="120000"/>
              <a:buFont typeface="+mj-lt"/>
              <a:buAutoNum type="arabicPeriod"/>
            </a:pPr>
            <a:endParaRPr lang="en-US" sz="1400" dirty="0">
              <a:latin typeface="+mj-lt"/>
            </a:endParaRPr>
          </a:p>
          <a:p>
            <a:pPr indent="-342900" fontAlgn="base">
              <a:spcBef>
                <a:spcPts val="600"/>
              </a:spcBef>
              <a:spcAft>
                <a:spcPct val="0"/>
              </a:spcAft>
              <a:buClr>
                <a:srgbClr val="F0AB00"/>
              </a:buClr>
              <a:buSzPct val="120000"/>
              <a:buFont typeface="+mj-lt"/>
              <a:buAutoNum type="arabicPeriod"/>
            </a:pPr>
            <a:endParaRPr lang="en-US" sz="1400" dirty="0"/>
          </a:p>
          <a:p>
            <a:pPr indent="-342900" fontAlgn="base">
              <a:spcBef>
                <a:spcPts val="600"/>
              </a:spcBef>
              <a:spcAft>
                <a:spcPct val="0"/>
              </a:spcAft>
              <a:buClr>
                <a:srgbClr val="F0AB00"/>
              </a:buClr>
              <a:buSzPct val="120000"/>
              <a:buFont typeface="+mj-lt"/>
              <a:buAutoNum type="arabicPeriod"/>
            </a:pPr>
            <a:endParaRPr lang="en-US" sz="1400"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40631" y="2129654"/>
            <a:ext cx="5024806" cy="2860459"/>
          </a:xfrm>
          <a:prstGeom prst="rect">
            <a:avLst/>
          </a:prstGeom>
          <a:ln>
            <a:solidFill>
              <a:schemeClr val="tx1"/>
            </a:solidFill>
          </a:ln>
          <a:effectLst>
            <a:outerShdw blurRad="50800" dist="38100" dir="2700000" algn="tl" rotWithShape="0">
              <a:prstClr val="black">
                <a:alpha val="40000"/>
              </a:prstClr>
            </a:outerShdw>
          </a:effectLst>
        </p:spPr>
      </p:pic>
      <p:grpSp>
        <p:nvGrpSpPr>
          <p:cNvPr id="4" name="Group 3"/>
          <p:cNvGrpSpPr/>
          <p:nvPr/>
        </p:nvGrpSpPr>
        <p:grpSpPr>
          <a:xfrm>
            <a:off x="5276554" y="4238832"/>
            <a:ext cx="1350800" cy="411480"/>
            <a:chOff x="5190529" y="5554050"/>
            <a:chExt cx="1350800" cy="411480"/>
          </a:xfrm>
        </p:grpSpPr>
        <p:sp>
          <p:nvSpPr>
            <p:cNvPr id="18" name="Oval 17"/>
            <p:cNvSpPr>
              <a:spLocks noChangeAspect="1"/>
            </p:cNvSpPr>
            <p:nvPr/>
          </p:nvSpPr>
          <p:spPr bwMode="gray">
            <a:xfrm>
              <a:off x="5190529" y="5554050"/>
              <a:ext cx="274320" cy="274320"/>
            </a:xfrm>
            <a:prstGeom prst="ellipse">
              <a:avLst/>
            </a:prstGeom>
            <a:solidFill>
              <a:schemeClr val="accent1"/>
            </a:solidFill>
            <a:ln w="6350" algn="ctr">
              <a:solidFill>
                <a:srgbClr val="000000"/>
              </a:solidFill>
              <a:miter lim="800000"/>
              <a:headEnd/>
              <a:tailEnd/>
            </a:ln>
          </p:spPr>
          <p:txBody>
            <a:bodyPr wrap="none" lIns="158496" tIns="96000" rIns="121920" bIns="96000" rtlCol="0" anchor="ctr"/>
            <a:lstStyle/>
            <a:p>
              <a:pPr algn="ctr" fontAlgn="base">
                <a:spcBef>
                  <a:spcPct val="50000"/>
                </a:spcBef>
                <a:spcAft>
                  <a:spcPct val="0"/>
                </a:spcAft>
                <a:buClr>
                  <a:srgbClr val="F0AB00"/>
                </a:buClr>
                <a:buSzPct val="80000"/>
              </a:pPr>
              <a:r>
                <a:rPr lang="en-US" sz="1400" kern="0" dirty="0">
                  <a:ea typeface="Arial Unicode MS" pitchFamily="34" charset="-128"/>
                  <a:cs typeface="Arial Unicode MS" pitchFamily="34" charset="-128"/>
                </a:rPr>
                <a:t>2</a:t>
              </a:r>
            </a:p>
          </p:txBody>
        </p:sp>
        <p:sp>
          <p:nvSpPr>
            <p:cNvPr id="25" name="Oval 24"/>
            <p:cNvSpPr>
              <a:spLocks noChangeAspect="1"/>
            </p:cNvSpPr>
            <p:nvPr/>
          </p:nvSpPr>
          <p:spPr bwMode="gray">
            <a:xfrm>
              <a:off x="6267009" y="5691210"/>
              <a:ext cx="274320" cy="274320"/>
            </a:xfrm>
            <a:prstGeom prst="ellipse">
              <a:avLst/>
            </a:prstGeom>
            <a:solidFill>
              <a:schemeClr val="accent1"/>
            </a:solidFill>
            <a:ln w="6350" algn="ctr">
              <a:solidFill>
                <a:srgbClr val="000000"/>
              </a:solidFill>
              <a:miter lim="800000"/>
              <a:headEnd/>
              <a:tailEnd/>
            </a:ln>
          </p:spPr>
          <p:txBody>
            <a:bodyPr wrap="none" lIns="158496" tIns="96000" rIns="121920" bIns="96000" rtlCol="0" anchor="ctr"/>
            <a:lstStyle/>
            <a:p>
              <a:pPr algn="ctr" fontAlgn="base">
                <a:spcBef>
                  <a:spcPct val="50000"/>
                </a:spcBef>
                <a:spcAft>
                  <a:spcPct val="0"/>
                </a:spcAft>
                <a:buClr>
                  <a:srgbClr val="F0AB00"/>
                </a:buClr>
                <a:buSzPct val="80000"/>
              </a:pPr>
              <a:r>
                <a:rPr lang="en-US" sz="1400" kern="0" dirty="0">
                  <a:ea typeface="Arial Unicode MS" pitchFamily="34" charset="-128"/>
                  <a:cs typeface="Arial Unicode MS" pitchFamily="34" charset="-128"/>
                </a:rPr>
                <a:t>3</a:t>
              </a:r>
            </a:p>
          </p:txBody>
        </p:sp>
      </p:grpSp>
      <p:grpSp>
        <p:nvGrpSpPr>
          <p:cNvPr id="17" name="Group 16"/>
          <p:cNvGrpSpPr/>
          <p:nvPr/>
        </p:nvGrpSpPr>
        <p:grpSpPr>
          <a:xfrm>
            <a:off x="7223469" y="167979"/>
            <a:ext cx="1414722" cy="275496"/>
            <a:chOff x="7223468" y="202707"/>
            <a:chExt cx="1414722" cy="275496"/>
          </a:xfrm>
        </p:grpSpPr>
        <p:sp>
          <p:nvSpPr>
            <p:cNvPr id="27" name="Action Button: Forward or Next 26">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Home 27">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ack or Previous 28">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Beginning 29">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4" name="Action Button: Help 13">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032212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Configure Your Remittance Information</a:t>
            </a:r>
          </a:p>
        </p:txBody>
      </p:sp>
      <p:grpSp>
        <p:nvGrpSpPr>
          <p:cNvPr id="4" name="Group 3"/>
          <p:cNvGrpSpPr/>
          <p:nvPr/>
        </p:nvGrpSpPr>
        <p:grpSpPr>
          <a:xfrm>
            <a:off x="3631099" y="1512000"/>
            <a:ext cx="3149981" cy="4243184"/>
            <a:chOff x="3517850" y="1757253"/>
            <a:chExt cx="3149981" cy="4243184"/>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25627" y="1757253"/>
              <a:ext cx="3141422" cy="1435797"/>
            </a:xfrm>
            <a:prstGeom prst="rect">
              <a:avLst/>
            </a:prstGeom>
            <a:ln>
              <a:solidFill>
                <a:schemeClr val="tx1"/>
              </a:solidFill>
            </a:ln>
            <a:effectLst/>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t="-1" r="16826" b="6067"/>
            <a:stretch/>
          </p:blipFill>
          <p:spPr>
            <a:xfrm>
              <a:off x="3517850" y="3261162"/>
              <a:ext cx="3149981" cy="2722112"/>
            </a:xfrm>
            <a:prstGeom prst="rect">
              <a:avLst/>
            </a:prstGeom>
            <a:ln>
              <a:solidFill>
                <a:schemeClr val="tx1"/>
              </a:solidFill>
            </a:ln>
            <a:effectLst/>
          </p:spPr>
        </p:pic>
        <p:sp>
          <p:nvSpPr>
            <p:cNvPr id="20" name="Oval 19"/>
            <p:cNvSpPr/>
            <p:nvPr/>
          </p:nvSpPr>
          <p:spPr bwMode="gray">
            <a:xfrm>
              <a:off x="5432254" y="283874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21" name="Oval 20"/>
            <p:cNvSpPr/>
            <p:nvPr/>
          </p:nvSpPr>
          <p:spPr bwMode="gray">
            <a:xfrm>
              <a:off x="5432253" y="392819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sp>
          <p:nvSpPr>
            <p:cNvPr id="22" name="Oval 21"/>
            <p:cNvSpPr/>
            <p:nvPr/>
          </p:nvSpPr>
          <p:spPr bwMode="gray">
            <a:xfrm>
              <a:off x="5092840" y="578136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sp>
        <p:nvSpPr>
          <p:cNvPr id="14" name="TextBox 13"/>
          <p:cNvSpPr txBox="1"/>
          <p:nvPr/>
        </p:nvSpPr>
        <p:spPr>
          <a:xfrm>
            <a:off x="324000" y="1512000"/>
            <a:ext cx="3228878" cy="4906596"/>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dirty="0"/>
              <a:t>From the </a:t>
            </a:r>
            <a:r>
              <a:rPr lang="en-US" sz="1400" b="1" dirty="0"/>
              <a:t>Company Settings </a:t>
            </a:r>
            <a:r>
              <a:rPr lang="en-US" sz="1400" dirty="0"/>
              <a:t>dropdown menu, select click</a:t>
            </a:r>
            <a:r>
              <a:rPr lang="en-US" sz="1400" b="1" dirty="0"/>
              <a:t> </a:t>
            </a:r>
            <a:r>
              <a:rPr lang="en-US" sz="1400" dirty="0"/>
              <a:t>on </a:t>
            </a:r>
            <a:r>
              <a:rPr lang="en-US" sz="1400" b="1" dirty="0"/>
              <a:t>Remittances.</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Click</a:t>
            </a:r>
            <a:r>
              <a:rPr lang="en-US" sz="1400" dirty="0">
                <a:cs typeface="Arial" charset="0"/>
              </a:rPr>
              <a:t> Create to create new company remittance information, or Edit, if you need to change existing information.</a:t>
            </a:r>
          </a:p>
          <a:p>
            <a:pPr marL="342900" indent="-342900">
              <a:lnSpc>
                <a:spcPts val="1700"/>
              </a:lnSpc>
              <a:spcBef>
                <a:spcPts val="0"/>
              </a:spcBef>
              <a:spcAft>
                <a:spcPts val="600"/>
              </a:spcAft>
              <a:buClr>
                <a:srgbClr val="F0AB00"/>
              </a:buClr>
              <a:buSzPct val="120000"/>
              <a:buFontTx/>
              <a:buAutoNum type="arabicPeriod"/>
            </a:pPr>
            <a:r>
              <a:rPr lang="en-US" sz="1400" b="1" dirty="0">
                <a:latin typeface="Arial" pitchFamily="34" charset="0"/>
                <a:cs typeface="Arial" pitchFamily="34" charset="0"/>
              </a:rPr>
              <a:t>Complete</a:t>
            </a:r>
            <a:r>
              <a:rPr lang="en-US" sz="1400" dirty="0">
                <a:latin typeface="Arial" pitchFamily="34" charset="0"/>
                <a:cs typeface="Arial" pitchFamily="34" charset="0"/>
              </a:rPr>
              <a:t> all required fields marked by an asterisk in the EFT/Check Remittances section.</a:t>
            </a:r>
          </a:p>
          <a:p>
            <a:pPr marL="342900" indent="-342900">
              <a:lnSpc>
                <a:spcPts val="1700"/>
              </a:lnSpc>
              <a:spcBef>
                <a:spcPts val="0"/>
              </a:spcBef>
              <a:spcAft>
                <a:spcPts val="600"/>
              </a:spcAft>
              <a:buClr>
                <a:srgbClr val="F0AB00"/>
              </a:buClr>
              <a:buSzPct val="120000"/>
              <a:buFontTx/>
              <a:buAutoNum type="arabicPeriod"/>
            </a:pPr>
            <a:r>
              <a:rPr lang="en-US" altLang="ja-JP" sz="1400" b="1" dirty="0">
                <a:latin typeface="Arial" pitchFamily="34" charset="0"/>
                <a:ea typeface="ＭＳ Ｐゴシック" charset="-128"/>
                <a:cs typeface="Arial" pitchFamily="34" charset="0"/>
              </a:rPr>
              <a:t>Select</a:t>
            </a:r>
            <a:r>
              <a:rPr lang="en-US" altLang="ja-JP" sz="1400" dirty="0">
                <a:latin typeface="Arial" pitchFamily="34" charset="0"/>
                <a:ea typeface="ＭＳ Ｐゴシック" charset="-128"/>
                <a:cs typeface="Arial" pitchFamily="34" charset="0"/>
              </a:rPr>
              <a:t> one of your Remittance Addresses as a default if you have more than one. </a:t>
            </a:r>
            <a:r>
              <a:rPr lang="en-US" sz="1400" dirty="0">
                <a:latin typeface="Arial" pitchFamily="34" charset="0"/>
                <a:cs typeface="Arial" pitchFamily="34" charset="0"/>
              </a:rPr>
              <a:t>If needed, assign </a:t>
            </a:r>
            <a:r>
              <a:rPr lang="en-US" sz="1400" b="1" dirty="0">
                <a:latin typeface="Arial" pitchFamily="34" charset="0"/>
                <a:cs typeface="Arial" pitchFamily="34" charset="0"/>
              </a:rPr>
              <a:t>Remittance IDs </a:t>
            </a:r>
            <a:r>
              <a:rPr lang="en-US" sz="1400" dirty="0">
                <a:latin typeface="Arial" pitchFamily="34" charset="0"/>
                <a:cs typeface="Arial" pitchFamily="34" charset="0"/>
              </a:rPr>
              <a:t>for this address for each of your customers. Clients may ask you to assign IDs to your addresses so they can refer to the addresses uniquely. Each client can assign different IDs.</a:t>
            </a:r>
            <a:endParaRPr lang="en-US" sz="1400" dirty="0">
              <a:ea typeface="ＭＳ Ｐゴシック" charset="-128"/>
            </a:endParaRP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23" name="Group 22"/>
          <p:cNvGrpSpPr/>
          <p:nvPr/>
        </p:nvGrpSpPr>
        <p:grpSpPr>
          <a:xfrm>
            <a:off x="7223469" y="167979"/>
            <a:ext cx="1414722" cy="275496"/>
            <a:chOff x="7223468" y="202707"/>
            <a:chExt cx="1414722" cy="275496"/>
          </a:xfrm>
        </p:grpSpPr>
        <p:sp>
          <p:nvSpPr>
            <p:cNvPr id="25" name="Action Button: Forward or Next 2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Home 25">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ack or Previous 2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eginning 27">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24" name="Action Button: Help 23">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19" name="Picture 18">
            <a:extLst>
              <a:ext uri="{FF2B5EF4-FFF2-40B4-BE49-F238E27FC236}">
                <a16:creationId xmlns:a16="http://schemas.microsoft.com/office/drawing/2014/main" id="{55AE6839-4B0B-4604-B28B-0FFC61CFDD1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59301" y="1529522"/>
            <a:ext cx="2060179" cy="2956847"/>
          </a:xfrm>
          <a:prstGeom prst="rect">
            <a:avLst/>
          </a:prstGeom>
          <a:ln>
            <a:solidFill>
              <a:schemeClr val="tx1"/>
            </a:solidFill>
          </a:ln>
        </p:spPr>
      </p:pic>
      <p:sp>
        <p:nvSpPr>
          <p:cNvPr id="29" name="Oval 28">
            <a:extLst>
              <a:ext uri="{FF2B5EF4-FFF2-40B4-BE49-F238E27FC236}">
                <a16:creationId xmlns:a16="http://schemas.microsoft.com/office/drawing/2014/main" id="{EBE504E3-9CD5-48B7-9A87-9191CBB62472}"/>
              </a:ext>
            </a:extLst>
          </p:cNvPr>
          <p:cNvSpPr/>
          <p:nvPr/>
        </p:nvSpPr>
        <p:spPr bwMode="gray">
          <a:xfrm>
            <a:off x="8360695" y="2483955"/>
            <a:ext cx="201522"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1115596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p:cNvSpPr>
            <a:spLocks noGrp="1"/>
          </p:cNvSpPr>
          <p:nvPr>
            <p:ph type="title"/>
          </p:nvPr>
        </p:nvSpPr>
        <p:spPr/>
        <p:txBody>
          <a:bodyPr/>
          <a:lstStyle/>
          <a:p>
            <a:r>
              <a:rPr lang="en-US" dirty="0"/>
              <a:t>Configure Your Remittance Information</a:t>
            </a:r>
            <a:br>
              <a:rPr lang="en-US" dirty="0"/>
            </a:br>
            <a:r>
              <a:rPr lang="en-US" sz="2000" b="0" dirty="0"/>
              <a:t>Payment Methods</a:t>
            </a:r>
          </a:p>
        </p:txBody>
      </p:sp>
      <p:grpSp>
        <p:nvGrpSpPr>
          <p:cNvPr id="4" name="Group 3"/>
          <p:cNvGrpSpPr/>
          <p:nvPr/>
        </p:nvGrpSpPr>
        <p:grpSpPr>
          <a:xfrm>
            <a:off x="4320660" y="1503170"/>
            <a:ext cx="4391540" cy="4695720"/>
            <a:chOff x="4301189" y="1601313"/>
            <a:chExt cx="4391540" cy="4695720"/>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01189" y="3626585"/>
              <a:ext cx="4391540" cy="2670448"/>
            </a:xfrm>
            <a:prstGeom prst="rect">
              <a:avLst/>
            </a:prstGeom>
            <a:ln>
              <a:solidFill>
                <a:schemeClr val="tx1"/>
              </a:solidFill>
            </a:ln>
            <a:effectLst/>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11645" y="1601313"/>
              <a:ext cx="4381084" cy="1864041"/>
            </a:xfrm>
            <a:prstGeom prst="rect">
              <a:avLst/>
            </a:prstGeom>
            <a:ln>
              <a:solidFill>
                <a:schemeClr val="tx1"/>
              </a:solidFill>
            </a:ln>
            <a:effectLst/>
          </p:spPr>
        </p:pic>
        <p:sp>
          <p:nvSpPr>
            <p:cNvPr id="11" name="Oval 10"/>
            <p:cNvSpPr/>
            <p:nvPr/>
          </p:nvSpPr>
          <p:spPr bwMode="gray">
            <a:xfrm>
              <a:off x="5932769" y="1850680"/>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12" name="Oval 11"/>
            <p:cNvSpPr/>
            <p:nvPr/>
          </p:nvSpPr>
          <p:spPr bwMode="gray">
            <a:xfrm>
              <a:off x="4364465" y="2243755"/>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13" name="Oval 12"/>
            <p:cNvSpPr/>
            <p:nvPr/>
          </p:nvSpPr>
          <p:spPr bwMode="gray">
            <a:xfrm>
              <a:off x="4364464" y="3870323"/>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14" name="Oval 13"/>
            <p:cNvSpPr/>
            <p:nvPr/>
          </p:nvSpPr>
          <p:spPr bwMode="gray">
            <a:xfrm>
              <a:off x="4364463" y="5813088"/>
              <a:ext cx="220267" cy="219075"/>
            </a:xfrm>
            <a:prstGeom prst="ellipse">
              <a:avLst/>
            </a:prstGeom>
            <a:solidFill>
              <a:schemeClr val="accent1"/>
            </a:solidFill>
            <a:ln w="6350" algn="ctr">
              <a:solidFill>
                <a:srgbClr val="00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sp>
        <p:nvSpPr>
          <p:cNvPr id="17" name="TextBox 16"/>
          <p:cNvSpPr txBox="1"/>
          <p:nvPr/>
        </p:nvSpPr>
        <p:spPr>
          <a:xfrm>
            <a:off x="324000" y="1512000"/>
            <a:ext cx="3228878" cy="4906596"/>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t>Select </a:t>
            </a:r>
            <a:r>
              <a:rPr lang="en-US" sz="1400" dirty="0"/>
              <a:t>Preferred Payment Method from a drop-down box: Check, Credit card or Wire.</a:t>
            </a:r>
          </a:p>
          <a:p>
            <a:pPr marL="342900" indent="-342900">
              <a:lnSpc>
                <a:spcPts val="1700"/>
              </a:lnSpc>
              <a:spcBef>
                <a:spcPts val="0"/>
              </a:spcBef>
              <a:spcAft>
                <a:spcPts val="600"/>
              </a:spcAft>
              <a:buClr>
                <a:srgbClr val="F0AB00"/>
              </a:buClr>
              <a:buSzPct val="120000"/>
              <a:buAutoNum type="arabicPeriod"/>
            </a:pPr>
            <a:r>
              <a:rPr lang="en-US" sz="1400" b="1" dirty="0"/>
              <a:t>Complete</a:t>
            </a:r>
            <a:r>
              <a:rPr lang="en-US" sz="1400" dirty="0"/>
              <a:t> the details for ACH or Wire transfers.</a:t>
            </a:r>
          </a:p>
          <a:p>
            <a:pPr marL="342900" indent="-342900">
              <a:lnSpc>
                <a:spcPts val="1700"/>
              </a:lnSpc>
              <a:spcBef>
                <a:spcPts val="0"/>
              </a:spcBef>
              <a:spcAft>
                <a:spcPts val="600"/>
              </a:spcAft>
              <a:buClr>
                <a:srgbClr val="F0AB00"/>
              </a:buClr>
              <a:buSzPct val="120000"/>
              <a:buAutoNum type="arabicPeriod"/>
            </a:pPr>
            <a:r>
              <a:rPr lang="en-US" sz="1400" b="1" dirty="0"/>
              <a:t>Select</a:t>
            </a:r>
            <a:r>
              <a:rPr lang="en-US" sz="1400" dirty="0"/>
              <a:t> if you do or do not accept   credit cards and click OK when finished.</a:t>
            </a:r>
          </a:p>
          <a:p>
            <a:pPr>
              <a:lnSpc>
                <a:spcPts val="1700"/>
              </a:lnSpc>
              <a:spcBef>
                <a:spcPts val="0"/>
              </a:spcBef>
              <a:spcAft>
                <a:spcPts val="600"/>
              </a:spcAft>
              <a:buClr>
                <a:srgbClr val="F0AB00"/>
              </a:buClr>
              <a:buSzPct val="120000"/>
            </a:pPr>
            <a:r>
              <a:rPr lang="en-US" sz="1400" b="1" dirty="0"/>
              <a:t>Note: </a:t>
            </a:r>
            <a:r>
              <a:rPr lang="en-US" sz="1400" dirty="0"/>
              <a:t>This does not change the method of payment from your customer, unless specified.</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23" name="Group 22"/>
          <p:cNvGrpSpPr/>
          <p:nvPr/>
        </p:nvGrpSpPr>
        <p:grpSpPr>
          <a:xfrm>
            <a:off x="7223469" y="167979"/>
            <a:ext cx="1414722" cy="275496"/>
            <a:chOff x="7223468" y="202707"/>
            <a:chExt cx="1414722" cy="275496"/>
          </a:xfrm>
        </p:grpSpPr>
        <p:sp>
          <p:nvSpPr>
            <p:cNvPr id="25" name="Action Button: Forward or Next 2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Home 25">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ack or Previous 2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eginning 27">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9" name="Action Button: Help 18">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50615473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Your Relationships</a:t>
            </a:r>
            <a:br>
              <a:rPr lang="en-US" dirty="0"/>
            </a:br>
            <a:r>
              <a:rPr lang="en-US" sz="2000" b="0" dirty="0"/>
              <a:t>Current and Potential</a:t>
            </a:r>
          </a:p>
        </p:txBody>
      </p:sp>
      <p:grpSp>
        <p:nvGrpSpPr>
          <p:cNvPr id="3" name="Group 2"/>
          <p:cNvGrpSpPr/>
          <p:nvPr/>
        </p:nvGrpSpPr>
        <p:grpSpPr>
          <a:xfrm>
            <a:off x="3552878" y="1512000"/>
            <a:ext cx="5267122" cy="3366906"/>
            <a:chOff x="3640521" y="2138253"/>
            <a:chExt cx="5267122" cy="3366906"/>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40521" y="2138253"/>
              <a:ext cx="3823984" cy="3366906"/>
            </a:xfrm>
            <a:prstGeom prst="rect">
              <a:avLst/>
            </a:prstGeom>
            <a:ln>
              <a:solidFill>
                <a:schemeClr val="tx1"/>
              </a:solidFill>
            </a:ln>
            <a:effectLst/>
          </p:spPr>
        </p:pic>
        <p:sp>
          <p:nvSpPr>
            <p:cNvPr id="18" name="Oval 17"/>
            <p:cNvSpPr/>
            <p:nvPr/>
          </p:nvSpPr>
          <p:spPr bwMode="gray">
            <a:xfrm>
              <a:off x="8687376" y="352265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19" name="Oval 18"/>
            <p:cNvSpPr/>
            <p:nvPr/>
          </p:nvSpPr>
          <p:spPr bwMode="gray">
            <a:xfrm>
              <a:off x="4301371" y="312949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20" name="Oval 19"/>
            <p:cNvSpPr/>
            <p:nvPr/>
          </p:nvSpPr>
          <p:spPr bwMode="gray">
            <a:xfrm>
              <a:off x="5514591" y="263600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sp>
          <p:nvSpPr>
            <p:cNvPr id="22" name="Oval 21"/>
            <p:cNvSpPr/>
            <p:nvPr/>
          </p:nvSpPr>
          <p:spPr bwMode="gray">
            <a:xfrm>
              <a:off x="4440532" y="406196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sp>
        <p:nvSpPr>
          <p:cNvPr id="15" name="TextBox 14"/>
          <p:cNvSpPr txBox="1"/>
          <p:nvPr/>
        </p:nvSpPr>
        <p:spPr>
          <a:xfrm>
            <a:off x="324000" y="1512000"/>
            <a:ext cx="3228878" cy="4906596"/>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t>Click </a:t>
            </a:r>
            <a:r>
              <a:rPr lang="en-US" sz="1400" dirty="0"/>
              <a:t>on the Customer Relationships link in the </a:t>
            </a:r>
            <a:r>
              <a:rPr lang="en-US" sz="1400" b="1" dirty="0"/>
              <a:t>Company Settings</a:t>
            </a:r>
            <a:r>
              <a:rPr lang="en-US" sz="1400" dirty="0"/>
              <a:t> menu.</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Choose </a:t>
            </a:r>
            <a:r>
              <a:rPr lang="en-US" sz="1400" dirty="0">
                <a:cs typeface="Arial" charset="0"/>
              </a:rPr>
              <a:t>to accept customer relationships either automatically or manually. </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In the Pending Section</a:t>
            </a:r>
            <a:r>
              <a:rPr lang="en-US" sz="1400" dirty="0">
                <a:cs typeface="Arial" charset="0"/>
              </a:rPr>
              <a:t>, you can Approve or Reject pending relationship requests. In the Current Section, you can review your current customers’ profiles and information portals. You can also review rejected customers in the Rejected Section.</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Find</a:t>
            </a:r>
            <a:r>
              <a:rPr lang="en-US" sz="1400" dirty="0">
                <a:cs typeface="Arial" charset="0"/>
              </a:rPr>
              <a:t> potential customers in Potential Relationships tab.</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23" name="Group 22"/>
          <p:cNvGrpSpPr/>
          <p:nvPr/>
        </p:nvGrpSpPr>
        <p:grpSpPr>
          <a:xfrm>
            <a:off x="7223469" y="167979"/>
            <a:ext cx="1414722" cy="275496"/>
            <a:chOff x="7223468" y="202707"/>
            <a:chExt cx="1414722" cy="275496"/>
          </a:xfrm>
        </p:grpSpPr>
        <p:sp>
          <p:nvSpPr>
            <p:cNvPr id="25" name="Action Button: Forward or Next 2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Home 25">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ack or Previous 2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eginning 27">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7" name="Action Button: Help 16">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21" name="Picture 20">
            <a:extLst>
              <a:ext uri="{FF2B5EF4-FFF2-40B4-BE49-F238E27FC236}">
                <a16:creationId xmlns:a16="http://schemas.microsoft.com/office/drawing/2014/main" id="{09F2C84B-8E91-4A5F-BFC9-A24D22015D6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10901" y="1529522"/>
            <a:ext cx="2208580" cy="2956847"/>
          </a:xfrm>
          <a:prstGeom prst="rect">
            <a:avLst/>
          </a:prstGeom>
          <a:ln>
            <a:solidFill>
              <a:schemeClr val="tx1"/>
            </a:solidFill>
          </a:ln>
        </p:spPr>
      </p:pic>
      <p:sp>
        <p:nvSpPr>
          <p:cNvPr id="24" name="Oval 23">
            <a:extLst>
              <a:ext uri="{FF2B5EF4-FFF2-40B4-BE49-F238E27FC236}">
                <a16:creationId xmlns:a16="http://schemas.microsoft.com/office/drawing/2014/main" id="{5E7AA10C-27AB-484F-BC34-7A4AF0202A34}"/>
              </a:ext>
            </a:extLst>
          </p:cNvPr>
          <p:cNvSpPr/>
          <p:nvPr/>
        </p:nvSpPr>
        <p:spPr bwMode="gray">
          <a:xfrm>
            <a:off x="7599153" y="2934731"/>
            <a:ext cx="21603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92163277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280388" y="324000"/>
            <a:ext cx="8496000" cy="756000"/>
          </a:xfrm>
        </p:spPr>
        <p:txBody>
          <a:bodyPr/>
          <a:lstStyle/>
          <a:p>
            <a:pPr eaLnBrk="1" hangingPunct="1"/>
            <a:r>
              <a:rPr lang="en-US" dirty="0"/>
              <a:t>Set Up User Accounts</a:t>
            </a:r>
            <a:br>
              <a:rPr lang="en-US" dirty="0"/>
            </a:br>
            <a:r>
              <a:rPr lang="en-US" sz="2000" b="0" dirty="0"/>
              <a:t>Roles and Permission Details</a:t>
            </a:r>
            <a:endParaRPr lang="en-US" dirty="0"/>
          </a:p>
        </p:txBody>
      </p:sp>
      <p:sp>
        <p:nvSpPr>
          <p:cNvPr id="5" name="TextBox 4"/>
          <p:cNvSpPr txBox="1"/>
          <p:nvPr/>
        </p:nvSpPr>
        <p:spPr>
          <a:xfrm>
            <a:off x="324000" y="1512000"/>
            <a:ext cx="8452388" cy="3318266"/>
          </a:xfrm>
          <a:prstGeom prst="rect">
            <a:avLst/>
          </a:prstGeom>
          <a:noFill/>
        </p:spPr>
        <p:txBody>
          <a:bodyPr wrap="square" lIns="0" tIns="0" rIns="0" bIns="0" rtlCol="0">
            <a:noAutofit/>
          </a:bodyPr>
          <a:lstStyle/>
          <a:p>
            <a:pPr eaLnBrk="1" hangingPunct="1">
              <a:spcBef>
                <a:spcPts val="0"/>
              </a:spcBef>
              <a:spcAft>
                <a:spcPts val="600"/>
              </a:spcAft>
              <a:buClr>
                <a:srgbClr val="FFC000"/>
              </a:buClr>
              <a:buSzPct val="120000"/>
            </a:pPr>
            <a:r>
              <a:rPr lang="en-US" sz="1400" b="1" kern="0" dirty="0"/>
              <a:t>Administrator</a:t>
            </a:r>
          </a:p>
          <a:p>
            <a:pPr marL="285750" indent="-285750">
              <a:spcAft>
                <a:spcPts val="600"/>
              </a:spcAft>
              <a:buClr>
                <a:srgbClr val="FFC000"/>
              </a:buClr>
              <a:buSzPct val="120000"/>
              <a:buFont typeface="Arial" pitchFamily="34" charset="0"/>
              <a:buChar char="•"/>
            </a:pPr>
            <a:r>
              <a:rPr lang="en-US" sz="1400" dirty="0"/>
              <a:t>There can only be one administrator per ANID</a:t>
            </a:r>
          </a:p>
          <a:p>
            <a:pPr marL="285750" indent="-285750" eaLnBrk="1" hangingPunct="1">
              <a:spcBef>
                <a:spcPts val="0"/>
              </a:spcBef>
              <a:spcAft>
                <a:spcPts val="600"/>
              </a:spcAft>
              <a:buClr>
                <a:srgbClr val="FFC000"/>
              </a:buClr>
              <a:buSzPct val="120000"/>
              <a:buFont typeface="Arial" pitchFamily="34" charset="0"/>
              <a:buChar char="•"/>
            </a:pPr>
            <a:r>
              <a:rPr lang="en-US" sz="1400" dirty="0"/>
              <a:t>Automatically linked to the username and login entered during registration</a:t>
            </a:r>
          </a:p>
          <a:p>
            <a:pPr marL="285750" indent="-285750" eaLnBrk="1" hangingPunct="1">
              <a:spcBef>
                <a:spcPts val="0"/>
              </a:spcBef>
              <a:spcAft>
                <a:spcPts val="600"/>
              </a:spcAft>
              <a:buClr>
                <a:srgbClr val="FFC000"/>
              </a:buClr>
              <a:buSzPct val="120000"/>
              <a:buFont typeface="Arial" pitchFamily="34" charset="0"/>
              <a:buChar char="•"/>
            </a:pPr>
            <a:r>
              <a:rPr lang="en-US" sz="1400" dirty="0"/>
              <a:t>Responsible for account set-up/configuration and management</a:t>
            </a:r>
          </a:p>
          <a:p>
            <a:pPr marL="285750" indent="-285750" eaLnBrk="1" hangingPunct="1">
              <a:spcBef>
                <a:spcPts val="0"/>
              </a:spcBef>
              <a:spcAft>
                <a:spcPts val="600"/>
              </a:spcAft>
              <a:buClr>
                <a:srgbClr val="FFC000"/>
              </a:buClr>
              <a:buSzPct val="120000"/>
              <a:buFont typeface="Arial" pitchFamily="34" charset="0"/>
              <a:buChar char="•"/>
            </a:pPr>
            <a:r>
              <a:rPr lang="en-US" sz="1400" dirty="0"/>
              <a:t>Primary point of contact for users with questions or problems</a:t>
            </a:r>
          </a:p>
          <a:p>
            <a:pPr marL="285750" indent="-285750" eaLnBrk="1" hangingPunct="1">
              <a:spcBef>
                <a:spcPts val="0"/>
              </a:spcBef>
              <a:spcAft>
                <a:spcPts val="600"/>
              </a:spcAft>
              <a:buClr>
                <a:srgbClr val="FFC000"/>
              </a:buClr>
              <a:buSzPct val="120000"/>
              <a:buFont typeface="Arial" pitchFamily="34" charset="0"/>
              <a:buChar char="•"/>
            </a:pPr>
            <a:r>
              <a:rPr lang="en-US" sz="1400" dirty="0"/>
              <a:t>Creates users and assigns roles/permissions to users of the account</a:t>
            </a:r>
          </a:p>
          <a:p>
            <a:pPr marL="285750" indent="-285750" eaLnBrk="1" hangingPunct="1">
              <a:spcBef>
                <a:spcPts val="0"/>
              </a:spcBef>
              <a:spcAft>
                <a:spcPts val="600"/>
              </a:spcAft>
              <a:buClr>
                <a:srgbClr val="FFC000"/>
              </a:buClr>
              <a:buSzPct val="120000"/>
              <a:buFont typeface="Arial" pitchFamily="34" charset="0"/>
              <a:buChar char="•"/>
            </a:pPr>
            <a:endParaRPr lang="en-US" sz="1400" dirty="0"/>
          </a:p>
          <a:p>
            <a:pPr>
              <a:spcBef>
                <a:spcPts val="0"/>
              </a:spcBef>
              <a:spcAft>
                <a:spcPts val="600"/>
              </a:spcAft>
              <a:buClr>
                <a:srgbClr val="FFC000"/>
              </a:buClr>
              <a:buSzPct val="120000"/>
            </a:pPr>
            <a:r>
              <a:rPr lang="en-US" sz="1400" b="1" kern="0" dirty="0"/>
              <a:t>User</a:t>
            </a:r>
          </a:p>
          <a:p>
            <a:pPr marL="285750" indent="-285750" eaLnBrk="0" hangingPunct="0">
              <a:spcBef>
                <a:spcPts val="0"/>
              </a:spcBef>
              <a:spcAft>
                <a:spcPts val="600"/>
              </a:spcAft>
              <a:buClr>
                <a:srgbClr val="FFC000"/>
              </a:buClr>
              <a:buSzPct val="120000"/>
              <a:buFont typeface="Arial" pitchFamily="34" charset="0"/>
              <a:buChar char="•"/>
              <a:defRPr/>
            </a:pPr>
            <a:r>
              <a:rPr lang="en-US" sz="1400" dirty="0"/>
              <a:t>Up to 250 user accounts can exist per ANID</a:t>
            </a:r>
          </a:p>
          <a:p>
            <a:pPr marL="285750" indent="-285750" eaLnBrk="0" hangingPunct="0">
              <a:spcBef>
                <a:spcPts val="0"/>
              </a:spcBef>
              <a:spcAft>
                <a:spcPts val="600"/>
              </a:spcAft>
              <a:buClr>
                <a:srgbClr val="FFC000"/>
              </a:buClr>
              <a:buSzPct val="120000"/>
              <a:buFont typeface="Arial" pitchFamily="34" charset="0"/>
              <a:buChar char="•"/>
              <a:defRPr/>
            </a:pPr>
            <a:r>
              <a:rPr lang="en-US" sz="1400" dirty="0"/>
              <a:t>Can have different roles/permissions, which correspond to the user’s actual job responsibilities</a:t>
            </a:r>
          </a:p>
          <a:p>
            <a:pPr marL="285750" indent="-285750" eaLnBrk="0" hangingPunct="0">
              <a:spcBef>
                <a:spcPts val="0"/>
              </a:spcBef>
              <a:spcAft>
                <a:spcPts val="600"/>
              </a:spcAft>
              <a:buClr>
                <a:srgbClr val="FFC000"/>
              </a:buClr>
              <a:buSzPct val="120000"/>
              <a:buFont typeface="Arial" pitchFamily="34" charset="0"/>
              <a:buChar char="•"/>
              <a:defRPr/>
            </a:pPr>
            <a:r>
              <a:rPr lang="en-US" sz="1400" dirty="0"/>
              <a:t>Can access all or only specific customers assigned by Administrator</a:t>
            </a: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11" name="Group 10"/>
          <p:cNvGrpSpPr/>
          <p:nvPr/>
        </p:nvGrpSpPr>
        <p:grpSpPr>
          <a:xfrm>
            <a:off x="7223469" y="167979"/>
            <a:ext cx="1414722" cy="275496"/>
            <a:chOff x="7223468" y="202707"/>
            <a:chExt cx="1414722" cy="275496"/>
          </a:xfrm>
        </p:grpSpPr>
        <p:sp>
          <p:nvSpPr>
            <p:cNvPr id="13"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Action Button: Beginning 15">
              <a:hlinkClick r:id="rId3"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0" name="Action Button: Help 9">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46038441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Up User Accounts</a:t>
            </a:r>
            <a:br>
              <a:rPr lang="en-US" dirty="0"/>
            </a:br>
            <a:r>
              <a:rPr lang="en-US" sz="2000" b="0" dirty="0"/>
              <a:t>Create Roles and Users (Administrator Only)</a:t>
            </a:r>
            <a:endParaRPr lang="en-US" dirty="0"/>
          </a:p>
        </p:txBody>
      </p:sp>
      <p:grpSp>
        <p:nvGrpSpPr>
          <p:cNvPr id="3" name="Group 2"/>
          <p:cNvGrpSpPr/>
          <p:nvPr/>
        </p:nvGrpSpPr>
        <p:grpSpPr>
          <a:xfrm>
            <a:off x="3254432" y="1520170"/>
            <a:ext cx="4888526" cy="2581019"/>
            <a:chOff x="3359659" y="1765423"/>
            <a:chExt cx="4888526" cy="2581019"/>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59659" y="1765423"/>
              <a:ext cx="4298441" cy="2581019"/>
            </a:xfrm>
            <a:prstGeom prst="rect">
              <a:avLst/>
            </a:prstGeom>
            <a:ln>
              <a:solidFill>
                <a:schemeClr val="tx1"/>
              </a:solidFill>
            </a:ln>
            <a:effectLst/>
          </p:spPr>
        </p:pic>
        <p:sp>
          <p:nvSpPr>
            <p:cNvPr id="20" name="Oval 19"/>
            <p:cNvSpPr/>
            <p:nvPr/>
          </p:nvSpPr>
          <p:spPr bwMode="gray">
            <a:xfrm>
              <a:off x="8027918" y="334468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34" name="Oval 33"/>
            <p:cNvSpPr/>
            <p:nvPr/>
          </p:nvSpPr>
          <p:spPr bwMode="gray">
            <a:xfrm>
              <a:off x="4133137" y="407492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35" name="Oval 34"/>
            <p:cNvSpPr/>
            <p:nvPr/>
          </p:nvSpPr>
          <p:spPr bwMode="gray">
            <a:xfrm>
              <a:off x="6210071" y="373506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sp>
          <p:nvSpPr>
            <p:cNvPr id="36" name="Oval 35"/>
            <p:cNvSpPr/>
            <p:nvPr/>
          </p:nvSpPr>
          <p:spPr bwMode="gray">
            <a:xfrm>
              <a:off x="7376382" y="264224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sp>
          <p:nvSpPr>
            <p:cNvPr id="37" name="Oval 36"/>
            <p:cNvSpPr/>
            <p:nvPr/>
          </p:nvSpPr>
          <p:spPr bwMode="gray">
            <a:xfrm>
              <a:off x="4133137" y="307732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5</a:t>
              </a:r>
            </a:p>
          </p:txBody>
        </p:sp>
      </p:grpSp>
      <p:sp>
        <p:nvSpPr>
          <p:cNvPr id="15" name="TextBox 14"/>
          <p:cNvSpPr txBox="1"/>
          <p:nvPr/>
        </p:nvSpPr>
        <p:spPr>
          <a:xfrm>
            <a:off x="324000" y="1512000"/>
            <a:ext cx="2796390" cy="3534092"/>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t>Click </a:t>
            </a:r>
            <a:r>
              <a:rPr lang="en-US" sz="1400" dirty="0"/>
              <a:t>on the Users tab on the </a:t>
            </a:r>
            <a:br>
              <a:rPr lang="en-US" sz="1400" dirty="0"/>
            </a:br>
            <a:r>
              <a:rPr lang="en-US" sz="1400" b="1" dirty="0"/>
              <a:t>Company Settings</a:t>
            </a:r>
            <a:r>
              <a:rPr lang="en-US" sz="1400" dirty="0"/>
              <a:t> menu. </a:t>
            </a:r>
            <a:br>
              <a:rPr lang="en-US" sz="1400" dirty="0"/>
            </a:br>
            <a:r>
              <a:rPr lang="en-US" sz="1400" dirty="0"/>
              <a:t>The Users page will load.</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Click </a:t>
            </a:r>
            <a:r>
              <a:rPr lang="en-US" sz="1400" dirty="0">
                <a:cs typeface="Arial" charset="0"/>
              </a:rPr>
              <a:t>on the </a:t>
            </a:r>
            <a:r>
              <a:rPr lang="en-US" sz="1400" b="1" dirty="0">
                <a:cs typeface="Arial" charset="0"/>
              </a:rPr>
              <a:t>Create Role </a:t>
            </a:r>
            <a:r>
              <a:rPr lang="en-US" sz="1400" dirty="0">
                <a:cs typeface="Arial" charset="0"/>
              </a:rPr>
              <a:t>button in the Manage Roles section and type in  the Name and a  Description for the Role.</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Add </a:t>
            </a:r>
            <a:r>
              <a:rPr lang="en-US" sz="1400" dirty="0">
                <a:cs typeface="Arial" charset="0"/>
              </a:rPr>
              <a:t>Permissions </a:t>
            </a:r>
            <a:r>
              <a:rPr lang="en-US" sz="1400" b="1" dirty="0">
                <a:cs typeface="Arial" charset="0"/>
              </a:rPr>
              <a:t>to the Role </a:t>
            </a:r>
            <a:br>
              <a:rPr lang="en-US" sz="1400" b="1" dirty="0">
                <a:cs typeface="Arial" charset="0"/>
              </a:rPr>
            </a:br>
            <a:r>
              <a:rPr lang="en-US" sz="1400" dirty="0">
                <a:cs typeface="Arial" charset="0"/>
              </a:rPr>
              <a:t>that correspond to the user’s </a:t>
            </a:r>
            <a:br>
              <a:rPr lang="en-US" sz="1400" dirty="0">
                <a:cs typeface="Arial" charset="0"/>
              </a:rPr>
            </a:br>
            <a:r>
              <a:rPr lang="en-US" sz="1400" dirty="0">
                <a:cs typeface="Arial" charset="0"/>
              </a:rPr>
              <a:t>actual job responsibilities by </a:t>
            </a:r>
            <a:br>
              <a:rPr lang="en-US" sz="1400" dirty="0">
                <a:cs typeface="Arial" charset="0"/>
              </a:rPr>
            </a:br>
            <a:r>
              <a:rPr lang="en-US" sz="1400" dirty="0">
                <a:cs typeface="Arial" charset="0"/>
              </a:rPr>
              <a:t>checking the proper boxes and</a:t>
            </a:r>
            <a:br>
              <a:rPr lang="en-US" sz="1400" dirty="0">
                <a:cs typeface="Arial" charset="0"/>
              </a:rPr>
            </a:br>
            <a:r>
              <a:rPr lang="en-US" sz="1400" dirty="0">
                <a:cs typeface="Arial" charset="0"/>
              </a:rPr>
              <a:t>click save to create the role.</a:t>
            </a: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7" name="TextBox 16"/>
          <p:cNvSpPr txBox="1"/>
          <p:nvPr/>
        </p:nvSpPr>
        <p:spPr>
          <a:xfrm>
            <a:off x="324000" y="4371210"/>
            <a:ext cx="6434609" cy="1429960"/>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Font typeface="+mj-lt"/>
              <a:buAutoNum type="arabicPeriod" startAt="4"/>
            </a:pPr>
            <a:r>
              <a:rPr lang="en-US" sz="1400" b="1" dirty="0">
                <a:cs typeface="Arial" charset="0"/>
              </a:rPr>
              <a:t>To Create</a:t>
            </a:r>
            <a:r>
              <a:rPr lang="en-US" sz="1400" dirty="0">
                <a:cs typeface="Arial" charset="0"/>
              </a:rPr>
              <a:t> a User Click on Create User button and  add all relevant information about the user including name and contact info.</a:t>
            </a:r>
          </a:p>
          <a:p>
            <a:pPr marL="342900" indent="-342900">
              <a:lnSpc>
                <a:spcPts val="1700"/>
              </a:lnSpc>
              <a:spcBef>
                <a:spcPts val="0"/>
              </a:spcBef>
              <a:spcAft>
                <a:spcPts val="600"/>
              </a:spcAft>
              <a:buClr>
                <a:srgbClr val="F0AB00"/>
              </a:buClr>
              <a:buSzPct val="120000"/>
              <a:buFont typeface="+mj-lt"/>
              <a:buAutoNum type="arabicPeriod" startAt="4"/>
            </a:pPr>
            <a:r>
              <a:rPr lang="en-US" sz="1400" b="1" dirty="0">
                <a:cs typeface="Arial" charset="0"/>
              </a:rPr>
              <a:t>Select</a:t>
            </a:r>
            <a:r>
              <a:rPr lang="en-US" sz="1400" dirty="0">
                <a:cs typeface="Arial" charset="0"/>
              </a:rPr>
              <a:t> a role in the Role Assignment section and Click on Done. </a:t>
            </a:r>
            <a:r>
              <a:rPr lang="en-US" sz="1400" dirty="0"/>
              <a:t>You can add up to 250 users to your Ariba Network account.</a:t>
            </a:r>
            <a:endParaRPr lang="en-US" sz="1400" dirty="0">
              <a:cs typeface="Arial" charset="0"/>
            </a:endParaRPr>
          </a:p>
        </p:txBody>
      </p:sp>
      <p:grpSp>
        <p:nvGrpSpPr>
          <p:cNvPr id="23" name="Group 22"/>
          <p:cNvGrpSpPr/>
          <p:nvPr/>
        </p:nvGrpSpPr>
        <p:grpSpPr>
          <a:xfrm>
            <a:off x="7223469" y="167979"/>
            <a:ext cx="1414722" cy="275496"/>
            <a:chOff x="7223468" y="202707"/>
            <a:chExt cx="1414722" cy="275496"/>
          </a:xfrm>
        </p:grpSpPr>
        <p:sp>
          <p:nvSpPr>
            <p:cNvPr id="25" name="Action Button: Forward or Next 24">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Home 25">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ack or Previous 26">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eginning 27">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22" name="Action Button: Help 21">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21" name="Picture 20">
            <a:extLst>
              <a:ext uri="{FF2B5EF4-FFF2-40B4-BE49-F238E27FC236}">
                <a16:creationId xmlns:a16="http://schemas.microsoft.com/office/drawing/2014/main" id="{90DBB215-5A5B-4E98-BFBB-78BD1AEA1A5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18401" y="2892786"/>
            <a:ext cx="2208580" cy="2956847"/>
          </a:xfrm>
          <a:prstGeom prst="rect">
            <a:avLst/>
          </a:prstGeom>
          <a:ln>
            <a:solidFill>
              <a:schemeClr val="tx1"/>
            </a:solidFill>
          </a:ln>
        </p:spPr>
      </p:pic>
      <p:sp>
        <p:nvSpPr>
          <p:cNvPr id="24" name="Oval 23">
            <a:extLst>
              <a:ext uri="{FF2B5EF4-FFF2-40B4-BE49-F238E27FC236}">
                <a16:creationId xmlns:a16="http://schemas.microsoft.com/office/drawing/2014/main" id="{A83331B5-F2F2-4238-9423-A8F5BE438305}"/>
              </a:ext>
            </a:extLst>
          </p:cNvPr>
          <p:cNvSpPr/>
          <p:nvPr/>
        </p:nvSpPr>
        <p:spPr bwMode="gray">
          <a:xfrm>
            <a:off x="7251899" y="4541359"/>
            <a:ext cx="21603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29910762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 Up User Accounts</a:t>
            </a:r>
            <a:br>
              <a:rPr lang="en-US" dirty="0"/>
            </a:br>
            <a:r>
              <a:rPr lang="en-US" sz="2000" b="0" dirty="0"/>
              <a:t>Modifying User Accounts (Administrator Only)</a:t>
            </a:r>
            <a:endParaRPr lang="en-US" dirty="0"/>
          </a:p>
        </p:txBody>
      </p:sp>
      <p:grpSp>
        <p:nvGrpSpPr>
          <p:cNvPr id="3" name="Group 2"/>
          <p:cNvGrpSpPr/>
          <p:nvPr/>
        </p:nvGrpSpPr>
        <p:grpSpPr>
          <a:xfrm>
            <a:off x="3494294" y="1512000"/>
            <a:ext cx="5217906" cy="4329145"/>
            <a:chOff x="3551444" y="1715515"/>
            <a:chExt cx="5217906" cy="4329145"/>
          </a:xfrm>
        </p:grpSpPr>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51444" y="3807195"/>
              <a:ext cx="5217906" cy="2237465"/>
            </a:xfrm>
            <a:prstGeom prst="rect">
              <a:avLst/>
            </a:prstGeom>
            <a:ln>
              <a:solidFill>
                <a:schemeClr val="tx1"/>
              </a:solidFill>
            </a:ln>
            <a:effectLst/>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51444" y="1715515"/>
              <a:ext cx="5211807" cy="1996405"/>
            </a:xfrm>
            <a:prstGeom prst="rect">
              <a:avLst/>
            </a:prstGeom>
            <a:ln>
              <a:solidFill>
                <a:schemeClr val="tx1"/>
              </a:solidFill>
            </a:ln>
            <a:effectLst/>
          </p:spPr>
        </p:pic>
        <p:sp>
          <p:nvSpPr>
            <p:cNvPr id="11" name="Oval 10"/>
            <p:cNvSpPr/>
            <p:nvPr/>
          </p:nvSpPr>
          <p:spPr bwMode="gray">
            <a:xfrm>
              <a:off x="4351733" y="3227178"/>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12" name="Oval 11"/>
            <p:cNvSpPr/>
            <p:nvPr/>
          </p:nvSpPr>
          <p:spPr bwMode="gray">
            <a:xfrm>
              <a:off x="4841416" y="3229663"/>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sp>
          <p:nvSpPr>
            <p:cNvPr id="13" name="Oval 12"/>
            <p:cNvSpPr/>
            <p:nvPr/>
          </p:nvSpPr>
          <p:spPr bwMode="gray">
            <a:xfrm>
              <a:off x="7910104" y="5416238"/>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sp>
        <p:nvSpPr>
          <p:cNvPr id="14" name="TextBox 13"/>
          <p:cNvSpPr txBox="1"/>
          <p:nvPr/>
        </p:nvSpPr>
        <p:spPr>
          <a:xfrm>
            <a:off x="324000" y="1512000"/>
            <a:ext cx="3024990" cy="4972462"/>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t>Click </a:t>
            </a:r>
            <a:r>
              <a:rPr lang="en-US" sz="1400" dirty="0"/>
              <a:t>on the Users tab.</a:t>
            </a:r>
          </a:p>
          <a:p>
            <a:pPr marL="342900" indent="-342900">
              <a:lnSpc>
                <a:spcPts val="1700"/>
              </a:lnSpc>
              <a:spcBef>
                <a:spcPts val="0"/>
              </a:spcBef>
              <a:spcAft>
                <a:spcPts val="600"/>
              </a:spcAft>
              <a:buClr>
                <a:srgbClr val="F0AB00"/>
              </a:buClr>
              <a:buSzPct val="120000"/>
              <a:buAutoNum type="arabicPeriod"/>
            </a:pPr>
            <a:r>
              <a:rPr lang="en-US" sz="1400" b="1" dirty="0"/>
              <a:t>Click </a:t>
            </a:r>
            <a:r>
              <a:rPr lang="en-US" sz="1400" dirty="0"/>
              <a:t>on Edit for the selected user.</a:t>
            </a:r>
          </a:p>
          <a:p>
            <a:pPr marL="342900" indent="-342900">
              <a:lnSpc>
                <a:spcPts val="1700"/>
              </a:lnSpc>
              <a:spcBef>
                <a:spcPts val="0"/>
              </a:spcBef>
              <a:spcAft>
                <a:spcPts val="600"/>
              </a:spcAft>
              <a:buClr>
                <a:srgbClr val="F0AB00"/>
              </a:buClr>
              <a:buSzPct val="120000"/>
              <a:buAutoNum type="arabicPeriod"/>
            </a:pPr>
            <a:r>
              <a:rPr lang="en-US" sz="1400" b="1" dirty="0"/>
              <a:t>Click </a:t>
            </a:r>
            <a:r>
              <a:rPr lang="en-US" sz="1400" dirty="0"/>
              <a:t>on the Reset Password Button to reset the password of the user.</a:t>
            </a:r>
          </a:p>
          <a:p>
            <a:pPr marL="342900" indent="-342900">
              <a:lnSpc>
                <a:spcPts val="1700"/>
              </a:lnSpc>
              <a:spcBef>
                <a:spcPts val="0"/>
              </a:spcBef>
              <a:spcAft>
                <a:spcPts val="600"/>
              </a:spcAft>
              <a:buClr>
                <a:srgbClr val="F0AB00"/>
              </a:buClr>
              <a:buSzPct val="120000"/>
              <a:buAutoNum type="arabicPeriod"/>
            </a:pPr>
            <a:r>
              <a:rPr lang="en-US" sz="1400" b="1" dirty="0"/>
              <a:t>Other options:</a:t>
            </a:r>
          </a:p>
          <a:p>
            <a:pPr marL="628650" indent="-342900">
              <a:lnSpc>
                <a:spcPts val="1700"/>
              </a:lnSpc>
              <a:spcBef>
                <a:spcPts val="0"/>
              </a:spcBef>
              <a:spcAft>
                <a:spcPts val="600"/>
              </a:spcAft>
              <a:buClr>
                <a:srgbClr val="F0AB00"/>
              </a:buClr>
              <a:buSzPct val="120000"/>
              <a:buFont typeface="Arial" panose="020B0604020202020204" pitchFamily="34" charset="0"/>
              <a:buChar char="•"/>
            </a:pPr>
            <a:r>
              <a:rPr lang="en-US" sz="1400" dirty="0"/>
              <a:t>Delete User </a:t>
            </a:r>
          </a:p>
          <a:p>
            <a:pPr marL="628650" indent="-342900">
              <a:lnSpc>
                <a:spcPts val="1700"/>
              </a:lnSpc>
              <a:spcBef>
                <a:spcPts val="0"/>
              </a:spcBef>
              <a:spcAft>
                <a:spcPts val="600"/>
              </a:spcAft>
              <a:buClr>
                <a:srgbClr val="F0AB00"/>
              </a:buClr>
              <a:buSzPct val="120000"/>
              <a:buFont typeface="Arial" panose="020B0604020202020204" pitchFamily="34" charset="0"/>
              <a:buChar char="•"/>
              <a:tabLst>
                <a:tab pos="536575" algn="l"/>
                <a:tab pos="1074738" algn="l"/>
              </a:tabLst>
            </a:pPr>
            <a:r>
              <a:rPr lang="en-US" sz="1400" dirty="0"/>
              <a:t>Add to Contact List </a:t>
            </a:r>
          </a:p>
          <a:p>
            <a:pPr marL="628650" indent="-342900">
              <a:lnSpc>
                <a:spcPts val="1700"/>
              </a:lnSpc>
              <a:spcBef>
                <a:spcPts val="0"/>
              </a:spcBef>
              <a:spcAft>
                <a:spcPts val="600"/>
              </a:spcAft>
              <a:buClr>
                <a:srgbClr val="F0AB00"/>
              </a:buClr>
              <a:buSzPct val="120000"/>
              <a:buFont typeface="Arial" panose="020B0604020202020204" pitchFamily="34" charset="0"/>
              <a:buChar char="•"/>
              <a:tabLst>
                <a:tab pos="536575" algn="l"/>
                <a:tab pos="1074738" algn="l"/>
              </a:tabLst>
            </a:pPr>
            <a:r>
              <a:rPr lang="en-US" sz="1400" dirty="0"/>
              <a:t>Remove from Contact List </a:t>
            </a:r>
          </a:p>
          <a:p>
            <a:pPr marL="628650" indent="-342900">
              <a:lnSpc>
                <a:spcPts val="1700"/>
              </a:lnSpc>
              <a:spcBef>
                <a:spcPts val="0"/>
              </a:spcBef>
              <a:spcAft>
                <a:spcPts val="600"/>
              </a:spcAft>
              <a:buClr>
                <a:srgbClr val="F0AB00"/>
              </a:buClr>
              <a:buSzPct val="120000"/>
              <a:buFont typeface="Arial" panose="020B0604020202020204" pitchFamily="34" charset="0"/>
              <a:buChar char="•"/>
              <a:tabLst>
                <a:tab pos="536575" algn="l"/>
                <a:tab pos="1074738" algn="l"/>
              </a:tabLst>
            </a:pPr>
            <a:r>
              <a:rPr lang="en-US" sz="1400" dirty="0"/>
              <a:t>Make Administrator</a:t>
            </a: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20" name="Group 19"/>
          <p:cNvGrpSpPr/>
          <p:nvPr/>
        </p:nvGrpSpPr>
        <p:grpSpPr>
          <a:xfrm>
            <a:off x="7223469" y="167979"/>
            <a:ext cx="1414722" cy="275496"/>
            <a:chOff x="7223468" y="202707"/>
            <a:chExt cx="1414722" cy="275496"/>
          </a:xfrm>
        </p:grpSpPr>
        <p:sp>
          <p:nvSpPr>
            <p:cNvPr id="22" name="Action Button: Forward or Next 21">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Action Button: Home 22">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Action Button: Back or Previous 23">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5" name="Action Button: Beginning 24">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8" name="Oval 17"/>
          <p:cNvSpPr/>
          <p:nvPr/>
        </p:nvSpPr>
        <p:spPr bwMode="gray">
          <a:xfrm>
            <a:off x="4485822" y="1644805"/>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19" name="Action Button: Help 18">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60901707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Enhanced User Account Functionality</a:t>
            </a:r>
            <a:endParaRPr lang="en-US" dirty="0"/>
          </a:p>
        </p:txBody>
      </p:sp>
      <p:grpSp>
        <p:nvGrpSpPr>
          <p:cNvPr id="2" name="Group 1"/>
          <p:cNvGrpSpPr/>
          <p:nvPr/>
        </p:nvGrpSpPr>
        <p:grpSpPr>
          <a:xfrm>
            <a:off x="4435475" y="2542713"/>
            <a:ext cx="4276725" cy="3481521"/>
            <a:chOff x="4572000" y="2640856"/>
            <a:chExt cx="4276725" cy="3481521"/>
          </a:xfrm>
        </p:grpSpPr>
        <p:pic>
          <p:nvPicPr>
            <p:cNvPr id="10" name="Picture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0" y="3833445"/>
              <a:ext cx="4276725" cy="2288932"/>
            </a:xfrm>
            <a:prstGeom prst="rect">
              <a:avLst/>
            </a:prstGeom>
            <a:ln>
              <a:solidFill>
                <a:srgbClr val="000000"/>
              </a:solidFill>
            </a:ln>
            <a:effectLst/>
          </p:spPr>
        </p:pic>
        <p:sp>
          <p:nvSpPr>
            <p:cNvPr id="22" name="Oval 21"/>
            <p:cNvSpPr/>
            <p:nvPr/>
          </p:nvSpPr>
          <p:spPr bwMode="gray">
            <a:xfrm>
              <a:off x="7671310" y="4000695"/>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sp>
          <p:nvSpPr>
            <p:cNvPr id="23" name="Oval 22"/>
            <p:cNvSpPr/>
            <p:nvPr/>
          </p:nvSpPr>
          <p:spPr bwMode="gray">
            <a:xfrm>
              <a:off x="8557021" y="5626465"/>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pic>
          <p:nvPicPr>
            <p:cNvPr id="12" name="Picture 1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1" y="2640856"/>
              <a:ext cx="2491112" cy="1112990"/>
            </a:xfrm>
            <a:prstGeom prst="rect">
              <a:avLst/>
            </a:prstGeom>
            <a:ln>
              <a:solidFill>
                <a:srgbClr val="000000"/>
              </a:solidFill>
            </a:ln>
            <a:effectLst/>
          </p:spPr>
        </p:pic>
      </p:grpSp>
      <p:sp>
        <p:nvSpPr>
          <p:cNvPr id="18" name="TextBox 17"/>
          <p:cNvSpPr txBox="1"/>
          <p:nvPr/>
        </p:nvSpPr>
        <p:spPr>
          <a:xfrm>
            <a:off x="323999" y="1512000"/>
            <a:ext cx="6271111" cy="1108354"/>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Font typeface="+mj-lt"/>
              <a:buAutoNum type="arabicPeriod"/>
            </a:pPr>
            <a:r>
              <a:rPr lang="en-US" sz="1400" b="1" dirty="0"/>
              <a:t>Click </a:t>
            </a:r>
            <a:r>
              <a:rPr lang="en-US" sz="1400" dirty="0"/>
              <a:t>on your name in top right corner, to access the User Account Navigator. It enables you to:</a:t>
            </a:r>
          </a:p>
          <a:p>
            <a:pPr marL="520700" indent="-177800">
              <a:lnSpc>
                <a:spcPts val="1700"/>
              </a:lnSpc>
              <a:spcBef>
                <a:spcPts val="0"/>
              </a:spcBef>
              <a:spcAft>
                <a:spcPts val="600"/>
              </a:spcAft>
              <a:buClr>
                <a:srgbClr val="F0AB00"/>
              </a:buClr>
              <a:buSzPct val="120000"/>
              <a:buFont typeface="Arial" panose="020B0604020202020204" pitchFamily="34" charset="0"/>
              <a:buChar char="•"/>
              <a:tabLst>
                <a:tab pos="520700" algn="l"/>
              </a:tabLst>
            </a:pPr>
            <a:r>
              <a:rPr lang="en-US" sz="1400" dirty="0"/>
              <a:t>Quickly access your personal user account information and settings</a:t>
            </a:r>
          </a:p>
          <a:p>
            <a:pPr marL="520700" indent="-177800">
              <a:lnSpc>
                <a:spcPts val="1700"/>
              </a:lnSpc>
              <a:spcBef>
                <a:spcPts val="0"/>
              </a:spcBef>
              <a:spcAft>
                <a:spcPts val="600"/>
              </a:spcAft>
              <a:buClr>
                <a:srgbClr val="F0AB00"/>
              </a:buClr>
              <a:buSzPct val="120000"/>
              <a:buFont typeface="Arial" panose="020B0604020202020204" pitchFamily="34" charset="0"/>
              <a:buChar char="•"/>
              <a:tabLst>
                <a:tab pos="520700" algn="l"/>
              </a:tabLst>
            </a:pPr>
            <a:r>
              <a:rPr lang="en-US" sz="1400" dirty="0"/>
              <a:t>Link your multiple user accounts</a:t>
            </a:r>
          </a:p>
          <a:p>
            <a:pPr marL="520700" indent="-177800">
              <a:lnSpc>
                <a:spcPts val="1700"/>
              </a:lnSpc>
              <a:spcBef>
                <a:spcPts val="0"/>
              </a:spcBef>
              <a:spcAft>
                <a:spcPts val="600"/>
              </a:spcAft>
              <a:buClr>
                <a:srgbClr val="F0AB00"/>
              </a:buClr>
              <a:buSzPct val="120000"/>
              <a:buFont typeface="Arial" panose="020B0604020202020204" pitchFamily="34" charset="0"/>
              <a:buChar char="•"/>
              <a:tabLst>
                <a:tab pos="520700" algn="l"/>
              </a:tabLst>
            </a:pPr>
            <a:r>
              <a:rPr lang="en-US" sz="1400" dirty="0"/>
              <a:t>Switch to your test account</a:t>
            </a:r>
          </a:p>
        </p:txBody>
      </p:sp>
      <p:sp>
        <p:nvSpPr>
          <p:cNvPr id="24" name="TextBox 23"/>
          <p:cNvSpPr txBox="1"/>
          <p:nvPr/>
        </p:nvSpPr>
        <p:spPr>
          <a:xfrm>
            <a:off x="323850" y="2858750"/>
            <a:ext cx="3971309" cy="3446185"/>
          </a:xfrm>
          <a:prstGeom prst="rect">
            <a:avLst/>
          </a:prstGeom>
          <a:noFill/>
        </p:spPr>
        <p:txBody>
          <a:bodyPr wrap="square" lIns="0" tIns="0" rIns="0" bIns="0" rtlCol="0">
            <a:noAutofit/>
          </a:bodyPr>
          <a:lstStyle/>
          <a:p>
            <a:pPr marL="342900">
              <a:lnSpc>
                <a:spcPts val="1700"/>
              </a:lnSpc>
              <a:spcBef>
                <a:spcPts val="0"/>
              </a:spcBef>
              <a:spcAft>
                <a:spcPts val="600"/>
              </a:spcAft>
              <a:buClr>
                <a:srgbClr val="F0AB00"/>
              </a:buClr>
              <a:buSzPct val="120000"/>
              <a:tabLst>
                <a:tab pos="520700" algn="l"/>
              </a:tabLst>
            </a:pPr>
            <a:r>
              <a:rPr lang="en-US" sz="1400" b="1" dirty="0"/>
              <a:t>Note:</a:t>
            </a:r>
            <a:r>
              <a:rPr lang="en-US" sz="1400" dirty="0">
                <a:solidFill>
                  <a:schemeClr val="accent1"/>
                </a:solidFill>
              </a:rPr>
              <a:t> </a:t>
            </a:r>
            <a:r>
              <a:rPr lang="en-US" sz="1400" dirty="0"/>
              <a:t>After your multiple user accounts are</a:t>
            </a:r>
            <a:br>
              <a:rPr lang="en-US" sz="1400" dirty="0"/>
            </a:br>
            <a:r>
              <a:rPr lang="en-US" sz="1400" dirty="0"/>
              <a:t>linked, the User Account Navigator displays</a:t>
            </a:r>
            <a:br>
              <a:rPr lang="en-US" sz="1400" dirty="0"/>
            </a:br>
            <a:r>
              <a:rPr lang="en-US" sz="1400" dirty="0"/>
              <a:t>the multiple accounts.</a:t>
            </a:r>
          </a:p>
          <a:p>
            <a:pPr marL="342900" indent="-342900">
              <a:lnSpc>
                <a:spcPts val="1700"/>
              </a:lnSpc>
              <a:spcBef>
                <a:spcPts val="0"/>
              </a:spcBef>
              <a:spcAft>
                <a:spcPts val="600"/>
              </a:spcAft>
              <a:buClr>
                <a:srgbClr val="F0AB00"/>
              </a:buClr>
              <a:buSzPct val="120000"/>
              <a:buFont typeface="+mj-lt"/>
              <a:buAutoNum type="arabicPeriod" startAt="2"/>
              <a:tabLst>
                <a:tab pos="520700" algn="l"/>
              </a:tabLst>
            </a:pPr>
            <a:r>
              <a:rPr lang="en-US" sz="1400" b="1" dirty="0"/>
              <a:t>Click </a:t>
            </a:r>
            <a:r>
              <a:rPr lang="en-US" sz="1400" dirty="0"/>
              <a:t>on My Account to view your user </a:t>
            </a:r>
            <a:br>
              <a:rPr lang="en-US" sz="1400" dirty="0"/>
            </a:br>
            <a:r>
              <a:rPr lang="en-US" sz="1400" dirty="0"/>
              <a:t>settings.</a:t>
            </a:r>
          </a:p>
          <a:p>
            <a:pPr marL="342900" indent="-342900">
              <a:lnSpc>
                <a:spcPts val="1700"/>
              </a:lnSpc>
              <a:spcBef>
                <a:spcPts val="0"/>
              </a:spcBef>
              <a:spcAft>
                <a:spcPts val="600"/>
              </a:spcAft>
              <a:buClr>
                <a:srgbClr val="F0AB00"/>
              </a:buClr>
              <a:buSzPct val="120000"/>
              <a:buFont typeface="+mj-lt"/>
              <a:buAutoNum type="arabicPeriod" startAt="2"/>
              <a:tabLst>
                <a:tab pos="520700" algn="l"/>
              </a:tabLst>
            </a:pPr>
            <a:r>
              <a:rPr lang="en-US" sz="1400" b="1" dirty="0"/>
              <a:t>Click</a:t>
            </a:r>
            <a:r>
              <a:rPr lang="en-US" sz="1400" dirty="0"/>
              <a:t> Complete or update all required fields </a:t>
            </a:r>
            <a:br>
              <a:rPr lang="en-US" sz="1400" dirty="0"/>
            </a:br>
            <a:r>
              <a:rPr lang="en-US" sz="1400" dirty="0"/>
              <a:t>marked by an asterisk. </a:t>
            </a:r>
            <a:r>
              <a:rPr lang="en-US" sz="1400" b="1" dirty="0"/>
              <a:t>Note: </a:t>
            </a:r>
            <a:r>
              <a:rPr lang="en-US" sz="1400" dirty="0"/>
              <a:t>If you change </a:t>
            </a:r>
            <a:br>
              <a:rPr lang="en-US" sz="1400" dirty="0"/>
            </a:br>
            <a:r>
              <a:rPr lang="en-US" sz="1400" dirty="0"/>
              <a:t>username or password, remember to use it </a:t>
            </a:r>
            <a:br>
              <a:rPr lang="en-US" sz="1400" dirty="0"/>
            </a:br>
            <a:r>
              <a:rPr lang="en-US" sz="1400" dirty="0"/>
              <a:t>at your next login.</a:t>
            </a:r>
          </a:p>
          <a:p>
            <a:pPr marL="342900" indent="-342900">
              <a:lnSpc>
                <a:spcPts val="1700"/>
              </a:lnSpc>
              <a:spcBef>
                <a:spcPts val="0"/>
              </a:spcBef>
              <a:spcAft>
                <a:spcPts val="600"/>
              </a:spcAft>
              <a:buClr>
                <a:srgbClr val="F0AB00"/>
              </a:buClr>
              <a:buSzPct val="120000"/>
              <a:buFont typeface="+mj-lt"/>
              <a:buAutoNum type="arabicPeriod" startAt="2"/>
              <a:tabLst>
                <a:tab pos="520700" algn="l"/>
              </a:tabLst>
            </a:pPr>
            <a:r>
              <a:rPr lang="en-US" sz="1400" b="1" dirty="0"/>
              <a:t>Hide</a:t>
            </a:r>
            <a:r>
              <a:rPr lang="en-US" sz="1400" dirty="0"/>
              <a:t> personal information if necessary by </a:t>
            </a:r>
            <a:br>
              <a:rPr lang="en-US" sz="1400" dirty="0"/>
            </a:br>
            <a:r>
              <a:rPr lang="en-US" sz="1400" dirty="0"/>
              <a:t>checking the box in the Contact Information</a:t>
            </a:r>
            <a:br>
              <a:rPr lang="en-US" sz="1400" dirty="0"/>
            </a:br>
            <a:r>
              <a:rPr lang="en-US" sz="1400" dirty="0"/>
              <a:t>Preferences section.</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26" name="Group 25"/>
          <p:cNvGrpSpPr/>
          <p:nvPr/>
        </p:nvGrpSpPr>
        <p:grpSpPr>
          <a:xfrm>
            <a:off x="7223469" y="167979"/>
            <a:ext cx="1414722" cy="275496"/>
            <a:chOff x="7223468" y="202707"/>
            <a:chExt cx="1414722" cy="275496"/>
          </a:xfrm>
        </p:grpSpPr>
        <p:sp>
          <p:nvSpPr>
            <p:cNvPr id="28" name="Action Button: Forward or Next 27">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Home 28">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Back or Previous 29">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1" name="Action Button: Beginning 30">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9" name="Action Button: Help 18">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5" name="Picture 4">
            <a:extLst>
              <a:ext uri="{FF2B5EF4-FFF2-40B4-BE49-F238E27FC236}">
                <a16:creationId xmlns:a16="http://schemas.microsoft.com/office/drawing/2014/main" id="{AE4481E9-5D7E-40A1-BBA7-B1698796BC4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137783" y="1267042"/>
            <a:ext cx="1676199" cy="2623105"/>
          </a:xfrm>
          <a:prstGeom prst="rect">
            <a:avLst/>
          </a:prstGeom>
        </p:spPr>
      </p:pic>
      <p:sp>
        <p:nvSpPr>
          <p:cNvPr id="25" name="Oval 24">
            <a:extLst>
              <a:ext uri="{FF2B5EF4-FFF2-40B4-BE49-F238E27FC236}">
                <a16:creationId xmlns:a16="http://schemas.microsoft.com/office/drawing/2014/main" id="{70B72396-3497-41DF-B46E-E84CF977463C}"/>
              </a:ext>
            </a:extLst>
          </p:cNvPr>
          <p:cNvSpPr/>
          <p:nvPr/>
        </p:nvSpPr>
        <p:spPr bwMode="gray">
          <a:xfrm>
            <a:off x="8530629" y="1416154"/>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27" name="Oval 26">
            <a:extLst>
              <a:ext uri="{FF2B5EF4-FFF2-40B4-BE49-F238E27FC236}">
                <a16:creationId xmlns:a16="http://schemas.microsoft.com/office/drawing/2014/main" id="{AB580892-1A69-4038-AE72-ED5BAC005E62}"/>
              </a:ext>
            </a:extLst>
          </p:cNvPr>
          <p:cNvSpPr/>
          <p:nvPr/>
        </p:nvSpPr>
        <p:spPr bwMode="gray">
          <a:xfrm>
            <a:off x="8036534" y="2282097"/>
            <a:ext cx="220267" cy="219075"/>
          </a:xfrm>
          <a:prstGeom prst="ellipse">
            <a:avLst/>
          </a:prstGeom>
          <a:solidFill>
            <a:schemeClr val="accent1"/>
          </a:solidFill>
          <a:ln w="6350" algn="ctr">
            <a:solidFill>
              <a:schemeClr val="tx1"/>
            </a:solidFill>
            <a:miter lim="800000"/>
            <a:headEnd/>
            <a:tailEnd/>
          </a:ln>
          <a:effectLst/>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6" name="TextBox 5">
            <a:extLst>
              <a:ext uri="{FF2B5EF4-FFF2-40B4-BE49-F238E27FC236}">
                <a16:creationId xmlns:a16="http://schemas.microsoft.com/office/drawing/2014/main" id="{716D735B-B85C-4690-B7EE-D92A2D3F4FCF}"/>
              </a:ext>
            </a:extLst>
          </p:cNvPr>
          <p:cNvSpPr txBox="1"/>
          <p:nvPr/>
        </p:nvSpPr>
        <p:spPr>
          <a:xfrm flipH="1">
            <a:off x="7370854" y="1748591"/>
            <a:ext cx="1003177" cy="310580"/>
          </a:xfrm>
          <a:prstGeom prst="rect">
            <a:avLst/>
          </a:prstGeom>
          <a:solidFill>
            <a:srgbClr val="F5F5F5"/>
          </a:solidFill>
        </p:spPr>
        <p:txBody>
          <a:bodyPr wrap="square" lIns="0" tIns="0" rIns="0" bIns="0" rtlCol="0">
            <a:spAutoFit/>
          </a:bodyPr>
          <a:lstStyle/>
          <a:p>
            <a:pPr fontAlgn="base">
              <a:spcBef>
                <a:spcPts val="600"/>
              </a:spcBef>
              <a:spcAft>
                <a:spcPct val="0"/>
              </a:spcAft>
              <a:buClr>
                <a:srgbClr val="F0AB00"/>
              </a:buClr>
              <a:buSzPct val="80000"/>
            </a:pPr>
            <a:endParaRPr lang="en-US" sz="1800"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360484686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Link Accounts Via an Account Hierarchy</a:t>
            </a:r>
          </a:p>
        </p:txBody>
      </p:sp>
      <p:sp>
        <p:nvSpPr>
          <p:cNvPr id="5" name="TextBox 4"/>
          <p:cNvSpPr txBox="1"/>
          <p:nvPr/>
        </p:nvSpPr>
        <p:spPr>
          <a:xfrm>
            <a:off x="324000" y="1512000"/>
            <a:ext cx="8496000" cy="4024312"/>
          </a:xfrm>
          <a:prstGeom prst="rect">
            <a:avLst/>
          </a:prstGeom>
          <a:noFill/>
        </p:spPr>
        <p:txBody>
          <a:bodyPr wrap="square" lIns="0" tIns="0" rIns="0" bIns="0" rtlCol="0">
            <a:noAutofit/>
          </a:bodyPr>
          <a:lstStyle/>
          <a:p>
            <a:pPr lvl="0" fontAlgn="auto">
              <a:spcBef>
                <a:spcPts val="0"/>
              </a:spcBef>
              <a:spcAft>
                <a:spcPts val="600"/>
              </a:spcAft>
              <a:buClr>
                <a:srgbClr val="F0AB00"/>
              </a:buClr>
              <a:buSzPct val="120000"/>
            </a:pPr>
            <a:r>
              <a:rPr lang="en-US" sz="1400" b="1" dirty="0">
                <a:solidFill>
                  <a:srgbClr val="000000"/>
                </a:solidFill>
                <a:latin typeface="Arial" pitchFamily="34" charset="0"/>
                <a:cs typeface="Arial" pitchFamily="34" charset="0"/>
              </a:rPr>
              <a:t>Linkage between individual accounts for </a:t>
            </a:r>
            <a:r>
              <a:rPr lang="en-US" sz="1400" b="1" u="sng" dirty="0">
                <a:solidFill>
                  <a:srgbClr val="000000"/>
                </a:solidFill>
                <a:latin typeface="Arial" pitchFamily="34" charset="0"/>
                <a:cs typeface="Arial" pitchFamily="34" charset="0"/>
              </a:rPr>
              <a:t>account management</a:t>
            </a:r>
            <a:r>
              <a:rPr lang="en-US" sz="1400" b="1" dirty="0">
                <a:solidFill>
                  <a:srgbClr val="000000"/>
                </a:solidFill>
                <a:latin typeface="Arial" pitchFamily="34" charset="0"/>
                <a:cs typeface="Arial" pitchFamily="34" charset="0"/>
              </a:rPr>
              <a:t> purposes</a:t>
            </a:r>
          </a:p>
          <a:p>
            <a:pPr lvl="0" fontAlgn="auto">
              <a:spcBef>
                <a:spcPts val="0"/>
              </a:spcBef>
              <a:spcAft>
                <a:spcPts val="600"/>
              </a:spcAft>
              <a:buClr>
                <a:srgbClr val="F0AB00"/>
              </a:buClr>
              <a:buSzPct val="120000"/>
            </a:pPr>
            <a:endParaRPr lang="en-US" sz="1400" b="1" dirty="0">
              <a:solidFill>
                <a:srgbClr val="000000"/>
              </a:solidFill>
              <a:latin typeface="Arial" pitchFamily="34" charset="0"/>
              <a:cs typeface="Arial" pitchFamily="34" charset="0"/>
            </a:endParaRPr>
          </a:p>
          <a:p>
            <a:pPr marL="0" lvl="2">
              <a:spcBef>
                <a:spcPts val="0"/>
              </a:spcBef>
              <a:spcAft>
                <a:spcPts val="600"/>
              </a:spcAft>
              <a:buClr>
                <a:srgbClr val="FFC000"/>
              </a:buClr>
              <a:buSzPct val="120000"/>
              <a:buNone/>
            </a:pPr>
            <a:r>
              <a:rPr lang="en-US" sz="1400" dirty="0">
                <a:latin typeface="Arial" pitchFamily="34" charset="0"/>
                <a:cs typeface="Arial" pitchFamily="34" charset="0"/>
              </a:rPr>
              <a:t>The administrator of the Parent account can log into the child account and take the following actions:</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Change settings on the child account and complete the company profile</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Publish catalogs</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Check the status of payment for the Ariba invoice and pay the invoice</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Upgrade to a higher Subscription package</a:t>
            </a:r>
          </a:p>
          <a:p>
            <a:pPr marL="285750" lvl="2" indent="-285750">
              <a:spcBef>
                <a:spcPts val="0"/>
              </a:spcBef>
              <a:spcAft>
                <a:spcPts val="600"/>
              </a:spcAft>
              <a:buClr>
                <a:srgbClr val="FFC000"/>
              </a:buClr>
              <a:buSzPct val="120000"/>
              <a:buFont typeface="Arial" panose="020B0604020202020204" pitchFamily="34" charset="0"/>
              <a:buChar char="•"/>
            </a:pPr>
            <a:endParaRPr lang="en-US" sz="1400" dirty="0">
              <a:latin typeface="Arial" pitchFamily="34" charset="0"/>
              <a:cs typeface="Arial" pitchFamily="34" charset="0"/>
            </a:endParaRPr>
          </a:p>
          <a:p>
            <a:pPr marL="0" lvl="2">
              <a:spcBef>
                <a:spcPts val="0"/>
              </a:spcBef>
              <a:spcAft>
                <a:spcPts val="600"/>
              </a:spcAft>
              <a:buClr>
                <a:srgbClr val="FFC000"/>
              </a:buClr>
              <a:buSzPct val="120000"/>
              <a:buNone/>
            </a:pPr>
            <a:r>
              <a:rPr lang="en-US" sz="1400" dirty="0">
                <a:latin typeface="Arial" pitchFamily="34" charset="0"/>
                <a:cs typeface="Arial" pitchFamily="34" charset="0"/>
              </a:rPr>
              <a:t>The administrator of the Parent account cannot take following actions:</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View buyers on the Child account</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Create any documents (PO confirmations, Ship Notices, Invoices)</a:t>
            </a:r>
          </a:p>
          <a:p>
            <a:pPr marL="285750" lvl="2" indent="-285750">
              <a:spcBef>
                <a:spcPts val="0"/>
              </a:spcBef>
              <a:spcAft>
                <a:spcPts val="600"/>
              </a:spcAft>
              <a:buClr>
                <a:srgbClr val="FFC000"/>
              </a:buClr>
              <a:buSzPct val="120000"/>
              <a:buFont typeface="Arial" panose="020B0604020202020204" pitchFamily="34" charset="0"/>
              <a:buChar char="•"/>
            </a:pPr>
            <a:r>
              <a:rPr lang="en-US" sz="1400" dirty="0">
                <a:latin typeface="Arial" pitchFamily="34" charset="0"/>
                <a:cs typeface="Arial" pitchFamily="34" charset="0"/>
              </a:rPr>
              <a:t>Run Reports</a:t>
            </a: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2" name="Action Button: Help 11">
            <a:hlinkClick r:id="rId3"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1" name="Group 10"/>
          <p:cNvGrpSpPr/>
          <p:nvPr/>
        </p:nvGrpSpPr>
        <p:grpSpPr>
          <a:xfrm>
            <a:off x="7223469" y="167979"/>
            <a:ext cx="1414722" cy="275496"/>
            <a:chOff x="7223468" y="202707"/>
            <a:chExt cx="1414722" cy="275496"/>
          </a:xfrm>
        </p:grpSpPr>
        <p:sp>
          <p:nvSpPr>
            <p:cNvPr id="13" name="Action Button: Forward or Next 2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Action Button: Home 26">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Action Button: Back or Previous 2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Action Button: Beginning 28">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152746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an Account Hierarchy</a:t>
            </a:r>
          </a:p>
        </p:txBody>
      </p:sp>
      <p:grpSp>
        <p:nvGrpSpPr>
          <p:cNvPr id="6" name="Group 5"/>
          <p:cNvGrpSpPr/>
          <p:nvPr/>
        </p:nvGrpSpPr>
        <p:grpSpPr>
          <a:xfrm>
            <a:off x="3564436" y="1462284"/>
            <a:ext cx="3588910" cy="1354320"/>
            <a:chOff x="3669663" y="1707537"/>
            <a:chExt cx="3588910" cy="135432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69663" y="1707537"/>
              <a:ext cx="3588910" cy="1354320"/>
            </a:xfrm>
            <a:prstGeom prst="rect">
              <a:avLst/>
            </a:prstGeom>
            <a:ln>
              <a:solidFill>
                <a:schemeClr val="tx1"/>
              </a:solidFill>
            </a:ln>
            <a:effectLst/>
          </p:spPr>
        </p:pic>
        <p:sp>
          <p:nvSpPr>
            <p:cNvPr id="19" name="Oval 18"/>
            <p:cNvSpPr/>
            <p:nvPr/>
          </p:nvSpPr>
          <p:spPr bwMode="gray">
            <a:xfrm>
              <a:off x="5572773" y="284278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sp>
        <p:nvSpPr>
          <p:cNvPr id="11" name="TextBox 10"/>
          <p:cNvSpPr txBox="1"/>
          <p:nvPr/>
        </p:nvSpPr>
        <p:spPr>
          <a:xfrm>
            <a:off x="323850" y="1512000"/>
            <a:ext cx="3228878" cy="4906596"/>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t>From </a:t>
            </a:r>
            <a:r>
              <a:rPr lang="en-US" sz="1400" dirty="0"/>
              <a:t>the </a:t>
            </a:r>
            <a:r>
              <a:rPr lang="en-US" sz="1400" b="1" dirty="0"/>
              <a:t>Company Settings</a:t>
            </a:r>
            <a:r>
              <a:rPr lang="en-US" sz="1400" dirty="0"/>
              <a:t> menu, click Account Hierarchy.</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To add </a:t>
            </a:r>
            <a:r>
              <a:rPr lang="en-US" sz="1400" dirty="0">
                <a:cs typeface="Arial" charset="0"/>
              </a:rPr>
              <a:t>child accounts click on Link Accounts.</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The Network </a:t>
            </a:r>
            <a:r>
              <a:rPr lang="en-US" sz="1400" dirty="0">
                <a:cs typeface="Arial" charset="0"/>
              </a:rPr>
              <a:t>will detect if there is an existing account with corresponding information.</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On the next page </a:t>
            </a:r>
            <a:r>
              <a:rPr lang="en-US" sz="1400" dirty="0">
                <a:cs typeface="Arial" charset="0"/>
              </a:rPr>
              <a:t>either log in as an Administrator or send a request through an online form as a Not Administrator.</a:t>
            </a:r>
          </a:p>
          <a:p>
            <a:pPr marL="342900" indent="-342900">
              <a:lnSpc>
                <a:spcPts val="1700"/>
              </a:lnSpc>
              <a:spcBef>
                <a:spcPts val="0"/>
              </a:spcBef>
              <a:spcAft>
                <a:spcPts val="600"/>
              </a:spcAft>
              <a:buClr>
                <a:srgbClr val="F0AB00"/>
              </a:buClr>
              <a:buSzPct val="120000"/>
              <a:buFontTx/>
              <a:buAutoNum type="arabicPeriod"/>
            </a:pPr>
            <a:r>
              <a:rPr lang="en-US" sz="1400" b="1" dirty="0"/>
              <a:t>Once</a:t>
            </a:r>
            <a:r>
              <a:rPr lang="en-US" sz="1400" dirty="0"/>
              <a:t> the request is confirmed by a child account administrator, the name of the linked account is displayed on the Account Hierarchy page.</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6" name="Action Button: Help 15">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4" name="Group 23"/>
          <p:cNvGrpSpPr/>
          <p:nvPr/>
        </p:nvGrpSpPr>
        <p:grpSpPr>
          <a:xfrm>
            <a:off x="7223469" y="167979"/>
            <a:ext cx="1414722" cy="275496"/>
            <a:chOff x="7223468" y="202707"/>
            <a:chExt cx="1414722" cy="275496"/>
          </a:xfrm>
        </p:grpSpPr>
        <p:sp>
          <p:nvSpPr>
            <p:cNvPr id="28" name="Action Button: Forward or Next 2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Home 26">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Back or Previous 2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1" name="Action Button: Beginning 28">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15" name="Picture 14">
            <a:extLst>
              <a:ext uri="{FF2B5EF4-FFF2-40B4-BE49-F238E27FC236}">
                <a16:creationId xmlns:a16="http://schemas.microsoft.com/office/drawing/2014/main" id="{A63697AD-9644-4A7B-9778-A541DD7556A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15376" y="2261568"/>
            <a:ext cx="2928331" cy="3559658"/>
          </a:xfrm>
          <a:prstGeom prst="rect">
            <a:avLst/>
          </a:prstGeom>
          <a:ln>
            <a:solidFill>
              <a:schemeClr val="tx1"/>
            </a:solidFill>
          </a:ln>
        </p:spPr>
      </p:pic>
      <p:sp>
        <p:nvSpPr>
          <p:cNvPr id="17" name="Oval 16">
            <a:extLst>
              <a:ext uri="{FF2B5EF4-FFF2-40B4-BE49-F238E27FC236}">
                <a16:creationId xmlns:a16="http://schemas.microsoft.com/office/drawing/2014/main" id="{67BD23CB-528F-466D-8603-1F8A2BB26859}"/>
              </a:ext>
            </a:extLst>
          </p:cNvPr>
          <p:cNvSpPr/>
          <p:nvPr/>
        </p:nvSpPr>
        <p:spPr bwMode="gray">
          <a:xfrm>
            <a:off x="7010124" y="4770783"/>
            <a:ext cx="213345" cy="207734"/>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3767527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Diagram 29"/>
          <p:cNvGraphicFramePr/>
          <p:nvPr>
            <p:extLst>
              <p:ext uri="{D42A27DB-BD31-4B8C-83A1-F6EECF244321}">
                <p14:modId xmlns:p14="http://schemas.microsoft.com/office/powerpoint/2010/main" val="72095339"/>
              </p:ext>
            </p:extLst>
          </p:nvPr>
        </p:nvGraphicFramePr>
        <p:xfrm>
          <a:off x="914400" y="1828800"/>
          <a:ext cx="7287404" cy="2269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a:t>SECTION 3: Purchase Order Management</a:t>
            </a:r>
          </a:p>
        </p:txBody>
      </p:sp>
      <p:grpSp>
        <p:nvGrpSpPr>
          <p:cNvPr id="24" name="Group 23"/>
          <p:cNvGrpSpPr/>
          <p:nvPr/>
        </p:nvGrpSpPr>
        <p:grpSpPr>
          <a:xfrm>
            <a:off x="7223469" y="167979"/>
            <a:ext cx="1414722" cy="275496"/>
            <a:chOff x="7223468" y="202707"/>
            <a:chExt cx="1414722" cy="275496"/>
          </a:xfrm>
        </p:grpSpPr>
        <p:sp>
          <p:nvSpPr>
            <p:cNvPr id="26" name="Action Button: Forward or Next 25">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Home 26">
              <a:hlinkClick r:id="rId8"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ack or Previous 27">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eginning 28">
              <a:hlinkClick r:id="rId9"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0" name="Action Button: Help 9">
            <a:hlinkClick r:id="rId10"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463893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83244" y="4892458"/>
            <a:ext cx="1428956" cy="1366827"/>
          </a:xfrm>
          <a:prstGeom prst="rect">
            <a:avLst/>
          </a:prstGeom>
          <a:ln>
            <a:solidFill>
              <a:schemeClr val="tx1"/>
            </a:solidFill>
          </a:ln>
        </p:spPr>
      </p:pic>
      <p:sp>
        <p:nvSpPr>
          <p:cNvPr id="2" name="Title 1"/>
          <p:cNvSpPr>
            <a:spLocks noGrp="1"/>
          </p:cNvSpPr>
          <p:nvPr>
            <p:ph type="title"/>
          </p:nvPr>
        </p:nvSpPr>
        <p:spPr/>
        <p:txBody>
          <a:bodyPr/>
          <a:lstStyle/>
          <a:p>
            <a:r>
              <a:rPr lang="en-US" dirty="0"/>
              <a:t>Manage POs</a:t>
            </a:r>
            <a:br>
              <a:rPr lang="en-US" dirty="0"/>
            </a:br>
            <a:r>
              <a:rPr lang="en-US" sz="2000" b="0" dirty="0"/>
              <a:t>View Purchase Orders</a:t>
            </a:r>
            <a:endParaRPr lang="en-US" b="0" dirty="0"/>
          </a:p>
        </p:txBody>
      </p:sp>
      <p:sp>
        <p:nvSpPr>
          <p:cNvPr id="15" name="TextBox 14"/>
          <p:cNvSpPr txBox="1"/>
          <p:nvPr/>
        </p:nvSpPr>
        <p:spPr>
          <a:xfrm>
            <a:off x="324000" y="1512001"/>
            <a:ext cx="2956410" cy="3269036"/>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latin typeface="+mj-lt"/>
              </a:rPr>
              <a:t>Click </a:t>
            </a:r>
            <a:r>
              <a:rPr lang="en-US" sz="1400" dirty="0">
                <a:latin typeface="+mj-lt"/>
              </a:rPr>
              <a:t>on Inbox tab to manage your Purchase Orders.</a:t>
            </a:r>
          </a:p>
          <a:p>
            <a:pPr marL="342900" indent="-342900">
              <a:lnSpc>
                <a:spcPts val="1700"/>
              </a:lnSpc>
              <a:spcBef>
                <a:spcPts val="0"/>
              </a:spcBef>
              <a:spcAft>
                <a:spcPts val="600"/>
              </a:spcAft>
              <a:buClr>
                <a:srgbClr val="F0AB00"/>
              </a:buClr>
              <a:buSzPct val="120000"/>
              <a:buAutoNum type="arabicPeriod"/>
            </a:pPr>
            <a:r>
              <a:rPr lang="en-US" sz="1400" b="1" dirty="0">
                <a:latin typeface="+mj-lt"/>
              </a:rPr>
              <a:t>Inbox </a:t>
            </a:r>
            <a:r>
              <a:rPr lang="en-US" sz="1400" dirty="0">
                <a:latin typeface="+mj-lt"/>
              </a:rPr>
              <a:t>is presented as a list of the Purchase Orders received by </a:t>
            </a:r>
            <a:r>
              <a:rPr lang="en-US" sz="1400" dirty="0" smtClean="0">
                <a:latin typeface="+mj-lt"/>
              </a:rPr>
              <a:t>Dragon Oil.</a:t>
            </a:r>
            <a:endParaRPr lang="en-US" sz="1400" dirty="0">
              <a:latin typeface="+mj-lt"/>
            </a:endParaRPr>
          </a:p>
          <a:p>
            <a:pPr marL="342900" indent="-342900">
              <a:lnSpc>
                <a:spcPts val="1700"/>
              </a:lnSpc>
              <a:spcBef>
                <a:spcPts val="0"/>
              </a:spcBef>
              <a:spcAft>
                <a:spcPts val="600"/>
              </a:spcAft>
              <a:buClr>
                <a:srgbClr val="F0AB00"/>
              </a:buClr>
              <a:buSzPct val="120000"/>
              <a:buAutoNum type="arabicPeriod"/>
            </a:pPr>
            <a:r>
              <a:rPr lang="en-US" sz="1400" b="1" dirty="0">
                <a:latin typeface="+mj-lt"/>
              </a:rPr>
              <a:t>Click </a:t>
            </a:r>
            <a:r>
              <a:rPr lang="en-US" sz="1400" dirty="0">
                <a:latin typeface="+mj-lt"/>
              </a:rPr>
              <a:t>the link on the Order Number column to view the purchase order details.</a:t>
            </a:r>
          </a:p>
          <a:p>
            <a:pPr marL="342900" indent="-342900">
              <a:lnSpc>
                <a:spcPts val="1700"/>
              </a:lnSpc>
              <a:spcBef>
                <a:spcPts val="0"/>
              </a:spcBef>
              <a:spcAft>
                <a:spcPts val="600"/>
              </a:spcAft>
              <a:buClr>
                <a:srgbClr val="F0AB00"/>
              </a:buClr>
              <a:buSzPct val="120000"/>
              <a:buAutoNum type="arabicPeriod"/>
            </a:pPr>
            <a:r>
              <a:rPr lang="en-US" sz="1400" b="1" dirty="0">
                <a:latin typeface="+mj-lt"/>
              </a:rPr>
              <a:t>Search </a:t>
            </a:r>
            <a:r>
              <a:rPr lang="en-US" sz="1400" dirty="0">
                <a:latin typeface="+mj-lt"/>
              </a:rPr>
              <a:t>filters allows you to search using multiple criteria.</a:t>
            </a:r>
          </a:p>
          <a:p>
            <a:pPr marL="342900" indent="-342900">
              <a:lnSpc>
                <a:spcPts val="1700"/>
              </a:lnSpc>
              <a:spcBef>
                <a:spcPts val="0"/>
              </a:spcBef>
              <a:spcAft>
                <a:spcPts val="600"/>
              </a:spcAft>
              <a:buClr>
                <a:srgbClr val="F0AB00"/>
              </a:buClr>
              <a:buSzPct val="120000"/>
              <a:buAutoNum type="arabicPeriod"/>
            </a:pPr>
            <a:r>
              <a:rPr lang="en-US" sz="1400" b="1" dirty="0">
                <a:latin typeface="+mj-lt"/>
              </a:rPr>
              <a:t>Click </a:t>
            </a:r>
            <a:r>
              <a:rPr lang="en-US" sz="1400" dirty="0">
                <a:latin typeface="+mj-lt"/>
              </a:rPr>
              <a:t>the arrow next to Search Filters to display the query fields. Enter your criteria and click Search.</a:t>
            </a:r>
          </a:p>
        </p:txBody>
      </p:sp>
      <p:grpSp>
        <p:nvGrpSpPr>
          <p:cNvPr id="25" name="Group 24"/>
          <p:cNvGrpSpPr/>
          <p:nvPr/>
        </p:nvGrpSpPr>
        <p:grpSpPr>
          <a:xfrm>
            <a:off x="328875" y="6021157"/>
            <a:ext cx="1913888" cy="519500"/>
            <a:chOff x="6906112" y="6021851"/>
            <a:chExt cx="1913888" cy="519500"/>
          </a:xfrm>
        </p:grpSpPr>
        <p:sp>
          <p:nvSpPr>
            <p:cNvPr id="26" name="Round Same Side Corner Rectangle 25">
              <a:hlinkClick r:id="rId4"/>
            </p:cNvPr>
            <p:cNvSpPr/>
            <p:nvPr/>
          </p:nvSpPr>
          <p:spPr bwMode="gray">
            <a:xfrm>
              <a:off x="6906112" y="6021851"/>
              <a:ext cx="1913888" cy="519500"/>
            </a:xfrm>
            <a:prstGeom prst="round2SameRect">
              <a:avLst>
                <a:gd name="adj1" fmla="val 29501"/>
                <a:gd name="adj2" fmla="val 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Rectangle 26">
              <a:hlinkClick r:id="rId4" highlightClick="1"/>
            </p:cNvPr>
            <p:cNvSpPr/>
            <p:nvPr/>
          </p:nvSpPr>
          <p:spPr bwMode="gray">
            <a:xfrm>
              <a:off x="7085418" y="6164726"/>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000" u="sng" kern="0" dirty="0">
                  <a:ea typeface="Arial Unicode MS" pitchFamily="34" charset="-128"/>
                  <a:cs typeface="Arial Unicode MS" pitchFamily="34" charset="-128"/>
                  <a:hlinkClick r:id="rId4"/>
                </a:rPr>
                <a:t>Can’t Find Your PO?</a:t>
              </a:r>
              <a:endParaRPr kumimoji="0" lang="en-US" sz="1000" b="0" i="0" u="sng"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57499" y="4781037"/>
            <a:ext cx="4795847" cy="1490844"/>
          </a:xfrm>
          <a:prstGeom prst="rect">
            <a:avLst/>
          </a:prstGeom>
          <a:ln>
            <a:solidFill>
              <a:schemeClr val="tx1"/>
            </a:solidFill>
          </a:ln>
        </p:spPr>
      </p:pic>
      <p:sp>
        <p:nvSpPr>
          <p:cNvPr id="28" name="Oval 27"/>
          <p:cNvSpPr/>
          <p:nvPr/>
        </p:nvSpPr>
        <p:spPr bwMode="gray">
          <a:xfrm>
            <a:off x="2357499" y="504398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5</a:t>
            </a:r>
          </a:p>
        </p:txBody>
      </p:sp>
      <p:sp>
        <p:nvSpPr>
          <p:cNvPr id="11" name="TextBox 10"/>
          <p:cNvSpPr txBox="1"/>
          <p:nvPr/>
        </p:nvSpPr>
        <p:spPr>
          <a:xfrm>
            <a:off x="324000" y="4862488"/>
            <a:ext cx="1976514" cy="1077218"/>
          </a:xfrm>
          <a:prstGeom prst="rect">
            <a:avLst/>
          </a:prstGeom>
          <a:noFill/>
        </p:spPr>
        <p:txBody>
          <a:bodyPr wrap="square" lIns="0" tIns="0" rIns="0" bIns="0" rtlCol="0">
            <a:spAutoFit/>
          </a:bodyPr>
          <a:lstStyle/>
          <a:p>
            <a:pPr marL="342900" indent="-342900" fontAlgn="base">
              <a:spcBef>
                <a:spcPts val="600"/>
              </a:spcBef>
              <a:spcAft>
                <a:spcPct val="0"/>
              </a:spcAft>
              <a:buClr>
                <a:srgbClr val="F0AB00"/>
              </a:buClr>
              <a:buSzPct val="120000"/>
              <a:buFont typeface="+mj-lt"/>
              <a:buAutoNum type="arabicPeriod" startAt="6"/>
            </a:pPr>
            <a:r>
              <a:rPr lang="en-US" sz="1400" b="1" kern="0" dirty="0">
                <a:ea typeface="Arial Unicode MS" pitchFamily="34" charset="-128"/>
                <a:cs typeface="Arial Unicode MS" pitchFamily="34" charset="-128"/>
              </a:rPr>
              <a:t>Toggle</a:t>
            </a:r>
            <a:r>
              <a:rPr lang="en-US" sz="1400" kern="0" dirty="0">
                <a:ea typeface="Arial Unicode MS" pitchFamily="34" charset="-128"/>
                <a:cs typeface="Arial Unicode MS" pitchFamily="34" charset="-128"/>
              </a:rPr>
              <a:t> the Table Options Menu to view ways of organizing your Inbox.</a:t>
            </a:r>
            <a:endParaRPr lang="en-US" sz="1400" b="1" kern="0" dirty="0">
              <a:ea typeface="Arial Unicode MS" pitchFamily="34" charset="-128"/>
              <a:cs typeface="Arial Unicode MS" pitchFamily="34" charset="-128"/>
            </a:endParaRPr>
          </a:p>
        </p:txBody>
      </p:sp>
      <p:sp>
        <p:nvSpPr>
          <p:cNvPr id="33" name="Oval 32"/>
          <p:cNvSpPr/>
          <p:nvPr/>
        </p:nvSpPr>
        <p:spPr bwMode="gray">
          <a:xfrm>
            <a:off x="8474004" y="515352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6</a:t>
            </a:r>
          </a:p>
        </p:txBody>
      </p:sp>
      <p:sp>
        <p:nvSpPr>
          <p:cNvPr id="34" name="Action Button: Help 33">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35" name="Group 34"/>
          <p:cNvGrpSpPr/>
          <p:nvPr/>
        </p:nvGrpSpPr>
        <p:grpSpPr>
          <a:xfrm>
            <a:off x="7223469" y="167979"/>
            <a:ext cx="1414722" cy="275496"/>
            <a:chOff x="7223468" y="202707"/>
            <a:chExt cx="1414722" cy="275496"/>
          </a:xfrm>
        </p:grpSpPr>
        <p:sp>
          <p:nvSpPr>
            <p:cNvPr id="36"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7"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8"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9" name="Action Button: Beginning 15">
              <a:hlinkClick r:id="rId7"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30" name="Picture 29">
            <a:extLst>
              <a:ext uri="{FF2B5EF4-FFF2-40B4-BE49-F238E27FC236}">
                <a16:creationId xmlns:a16="http://schemas.microsoft.com/office/drawing/2014/main" id="{0DD99365-B22C-480F-9EF6-00C4119FEEA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309843" y="1445203"/>
            <a:ext cx="5402357" cy="1208195"/>
          </a:xfrm>
          <a:prstGeom prst="rect">
            <a:avLst/>
          </a:prstGeom>
          <a:solidFill>
            <a:schemeClr val="tx1"/>
          </a:solidFill>
          <a:ln>
            <a:solidFill>
              <a:schemeClr val="tx1"/>
            </a:solidFill>
          </a:ln>
        </p:spPr>
      </p:pic>
      <p:sp>
        <p:nvSpPr>
          <p:cNvPr id="31" name="Oval 30">
            <a:extLst>
              <a:ext uri="{FF2B5EF4-FFF2-40B4-BE49-F238E27FC236}">
                <a16:creationId xmlns:a16="http://schemas.microsoft.com/office/drawing/2014/main" id="{CB874530-F1F1-4C94-9C47-1CB9D67C544E}"/>
              </a:ext>
            </a:extLst>
          </p:cNvPr>
          <p:cNvSpPr/>
          <p:nvPr/>
        </p:nvSpPr>
        <p:spPr bwMode="gray">
          <a:xfrm>
            <a:off x="4415870" y="151200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grpSp>
        <p:nvGrpSpPr>
          <p:cNvPr id="32" name="Group 31">
            <a:extLst>
              <a:ext uri="{FF2B5EF4-FFF2-40B4-BE49-F238E27FC236}">
                <a16:creationId xmlns:a16="http://schemas.microsoft.com/office/drawing/2014/main" id="{EAEF3ACA-DA1D-4172-9FD3-7D5A45874E89}"/>
              </a:ext>
            </a:extLst>
          </p:cNvPr>
          <p:cNvGrpSpPr/>
          <p:nvPr/>
        </p:nvGrpSpPr>
        <p:grpSpPr>
          <a:xfrm>
            <a:off x="3538708" y="2890885"/>
            <a:ext cx="5173492" cy="1490845"/>
            <a:chOff x="3502197" y="3108177"/>
            <a:chExt cx="5173492" cy="1490845"/>
          </a:xfrm>
        </p:grpSpPr>
        <p:pic>
          <p:nvPicPr>
            <p:cNvPr id="40" name="Picture 39">
              <a:extLst>
                <a:ext uri="{FF2B5EF4-FFF2-40B4-BE49-F238E27FC236}">
                  <a16:creationId xmlns:a16="http://schemas.microsoft.com/office/drawing/2014/main" id="{D822321A-E7C5-456F-8381-65D5B99B76CF}"/>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502197" y="3108177"/>
              <a:ext cx="5173492" cy="1490845"/>
            </a:xfrm>
            <a:prstGeom prst="rect">
              <a:avLst/>
            </a:prstGeom>
            <a:ln>
              <a:solidFill>
                <a:schemeClr val="tx1"/>
              </a:solidFill>
            </a:ln>
          </p:spPr>
        </p:pic>
        <p:sp>
          <p:nvSpPr>
            <p:cNvPr id="41" name="Oval 40">
              <a:extLst>
                <a:ext uri="{FF2B5EF4-FFF2-40B4-BE49-F238E27FC236}">
                  <a16:creationId xmlns:a16="http://schemas.microsoft.com/office/drawing/2014/main" id="{7FF99595-C82B-4E1D-9846-868FA58BEDE4}"/>
                </a:ext>
              </a:extLst>
            </p:cNvPr>
            <p:cNvSpPr/>
            <p:nvPr/>
          </p:nvSpPr>
          <p:spPr bwMode="gray">
            <a:xfrm>
              <a:off x="4322704" y="376557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sp>
          <p:nvSpPr>
            <p:cNvPr id="42" name="Oval 41">
              <a:extLst>
                <a:ext uri="{FF2B5EF4-FFF2-40B4-BE49-F238E27FC236}">
                  <a16:creationId xmlns:a16="http://schemas.microsoft.com/office/drawing/2014/main" id="{E97A109D-5752-4EED-9913-FF9367AAB7D4}"/>
                </a:ext>
              </a:extLst>
            </p:cNvPr>
            <p:cNvSpPr/>
            <p:nvPr/>
          </p:nvSpPr>
          <p:spPr bwMode="gray">
            <a:xfrm>
              <a:off x="4097287" y="341768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sp>
        <p:nvSpPr>
          <p:cNvPr id="43" name="Oval 42">
            <a:extLst>
              <a:ext uri="{FF2B5EF4-FFF2-40B4-BE49-F238E27FC236}">
                <a16:creationId xmlns:a16="http://schemas.microsoft.com/office/drawing/2014/main" id="{BB5F8B43-1BAE-4948-A3CF-D6CA92047F58}"/>
              </a:ext>
            </a:extLst>
          </p:cNvPr>
          <p:cNvSpPr/>
          <p:nvPr/>
        </p:nvSpPr>
        <p:spPr bwMode="gray">
          <a:xfrm>
            <a:off x="8363871" y="341947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6</a:t>
            </a:r>
          </a:p>
        </p:txBody>
      </p:sp>
    </p:spTree>
    <p:extLst>
      <p:ext uri="{BB962C8B-B14F-4D97-AF65-F5344CB8AC3E}">
        <p14:creationId xmlns:p14="http://schemas.microsoft.com/office/powerpoint/2010/main" val="338754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000" y="320040"/>
            <a:ext cx="8496000" cy="756000"/>
          </a:xfrm>
        </p:spPr>
        <p:txBody>
          <a:bodyPr/>
          <a:lstStyle/>
          <a:p>
            <a:r>
              <a:rPr lang="en-US" dirty="0"/>
              <a:t>Manage POs</a:t>
            </a:r>
            <a:br>
              <a:rPr lang="en-US" dirty="0"/>
            </a:br>
            <a:r>
              <a:rPr lang="en-US" sz="2000" b="0" dirty="0"/>
              <a:t>Purchase Order Detail</a:t>
            </a:r>
          </a:p>
        </p:txBody>
      </p:sp>
      <p:grpSp>
        <p:nvGrpSpPr>
          <p:cNvPr id="6" name="Group 5"/>
          <p:cNvGrpSpPr/>
          <p:nvPr/>
        </p:nvGrpSpPr>
        <p:grpSpPr>
          <a:xfrm>
            <a:off x="3922824" y="2691518"/>
            <a:ext cx="4789375" cy="1682199"/>
            <a:chOff x="3886312" y="2691518"/>
            <a:chExt cx="4789375" cy="1682199"/>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86312" y="2691518"/>
              <a:ext cx="4789375" cy="1682199"/>
            </a:xfrm>
            <a:prstGeom prst="rect">
              <a:avLst/>
            </a:prstGeom>
            <a:ln>
              <a:solidFill>
                <a:schemeClr val="tx1"/>
              </a:solidFill>
            </a:ln>
          </p:spPr>
        </p:pic>
        <p:sp>
          <p:nvSpPr>
            <p:cNvPr id="14" name="Oval 13"/>
            <p:cNvSpPr/>
            <p:nvPr/>
          </p:nvSpPr>
          <p:spPr bwMode="gray">
            <a:xfrm>
              <a:off x="3970428" y="3911803"/>
              <a:ext cx="186690" cy="184119"/>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sp>
        <p:nvSpPr>
          <p:cNvPr id="11" name="TextBox 10"/>
          <p:cNvSpPr txBox="1"/>
          <p:nvPr/>
        </p:nvSpPr>
        <p:spPr>
          <a:xfrm>
            <a:off x="324000" y="1511999"/>
            <a:ext cx="3185009" cy="4164901"/>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latin typeface="+mj-lt"/>
              </a:rPr>
              <a:t>View </a:t>
            </a:r>
            <a:r>
              <a:rPr lang="en-US" sz="1400" dirty="0">
                <a:latin typeface="+mj-lt"/>
              </a:rPr>
              <a:t>the details of your order.</a:t>
            </a:r>
            <a:br>
              <a:rPr lang="en-US" sz="1400" dirty="0">
                <a:latin typeface="+mj-lt"/>
              </a:rPr>
            </a:br>
            <a:r>
              <a:rPr lang="en-US" sz="1400" dirty="0">
                <a:latin typeface="+mj-lt"/>
              </a:rPr>
              <a:t>The order header includes the order date and information about the buying organization and supplier.</a:t>
            </a:r>
          </a:p>
          <a:p>
            <a:pPr marL="355600">
              <a:lnSpc>
                <a:spcPts val="1700"/>
              </a:lnSpc>
              <a:spcBef>
                <a:spcPts val="0"/>
              </a:spcBef>
              <a:spcAft>
                <a:spcPts val="600"/>
              </a:spcAft>
              <a:buClr>
                <a:srgbClr val="F0AB00"/>
              </a:buClr>
              <a:buSzPct val="120000"/>
            </a:pPr>
            <a:r>
              <a:rPr lang="en-US" sz="1400" b="1" dirty="0"/>
              <a:t>Note:</a:t>
            </a:r>
            <a:r>
              <a:rPr lang="en-US" sz="1400" dirty="0"/>
              <a:t> You can always Resend a PO which was not sent to your email address, cXML or EDI properly clicking </a:t>
            </a:r>
            <a:r>
              <a:rPr lang="en-US" sz="1400" b="1" dirty="0"/>
              <a:t>Resend</a:t>
            </a:r>
            <a:r>
              <a:rPr lang="en-US" sz="1400" dirty="0"/>
              <a:t> button.</a:t>
            </a:r>
            <a:br>
              <a:rPr lang="en-US" sz="1400" dirty="0"/>
            </a:br>
            <a:r>
              <a:rPr lang="en-US" sz="1400" dirty="0"/>
              <a:t/>
            </a:r>
            <a:br>
              <a:rPr lang="en-US" sz="1400" dirty="0"/>
            </a:br>
            <a:r>
              <a:rPr lang="en-US" sz="1400" dirty="0"/>
              <a:t>Additional options: </a:t>
            </a:r>
            <a:r>
              <a:rPr lang="en-US" sz="1400" b="1" dirty="0"/>
              <a:t>Export cXM</a:t>
            </a:r>
            <a:r>
              <a:rPr lang="en-US" sz="1400" dirty="0"/>
              <a:t>L to save a  copy of the cXML source information </a:t>
            </a:r>
            <a:r>
              <a:rPr lang="en-US" sz="1400" b="1" dirty="0"/>
              <a:t>Order History </a:t>
            </a:r>
            <a:r>
              <a:rPr lang="en-US" sz="1400" dirty="0"/>
              <a:t>for diagnosing problems and for auditing </a:t>
            </a:r>
            <a:r>
              <a:rPr lang="en-US" sz="1400" kern="0" dirty="0">
                <a:ea typeface="Arial Unicode MS" pitchFamily="34" charset="-128"/>
                <a:cs typeface="Arial Unicode MS" pitchFamily="34" charset="-128"/>
              </a:rPr>
              <a:t>total value.</a:t>
            </a:r>
            <a:endParaRPr lang="en-US" sz="1400" dirty="0">
              <a:latin typeface="+mj-lt"/>
            </a:endParaRPr>
          </a:p>
          <a:p>
            <a:pPr marL="12700" algn="just">
              <a:lnSpc>
                <a:spcPts val="1700"/>
              </a:lnSpc>
              <a:spcBef>
                <a:spcPts val="0"/>
              </a:spcBef>
              <a:spcAft>
                <a:spcPts val="600"/>
              </a:spcAft>
              <a:buClr>
                <a:srgbClr val="F0AB00"/>
              </a:buClr>
              <a:buSzPct val="120000"/>
              <a:tabLst>
                <a:tab pos="355600" algn="l"/>
              </a:tabLst>
            </a:pPr>
            <a:endParaRPr lang="en-US" sz="1400" kern="0" dirty="0">
              <a:ea typeface="Arial Unicode MS" pitchFamily="34" charset="-128"/>
              <a:cs typeface="Arial Unicode MS" pitchFamily="34" charset="-128"/>
            </a:endParaRPr>
          </a:p>
          <a:p>
            <a:pPr algn="just">
              <a:spcBef>
                <a:spcPts val="0"/>
              </a:spcBef>
              <a:spcAft>
                <a:spcPts val="600"/>
              </a:spcAft>
              <a:defRPr/>
            </a:pPr>
            <a:endParaRPr lang="en-US" sz="1400" dirty="0"/>
          </a:p>
          <a:p>
            <a:pPr algn="just">
              <a:lnSpc>
                <a:spcPts val="1700"/>
              </a:lnSpc>
              <a:spcBef>
                <a:spcPts val="0"/>
              </a:spcBef>
              <a:spcAft>
                <a:spcPts val="600"/>
              </a:spcAft>
              <a:buClr>
                <a:srgbClr val="F0AB00"/>
              </a:buClr>
              <a:buSzPct val="120000"/>
            </a:pPr>
            <a:endParaRPr lang="en-US" sz="1400" dirty="0">
              <a:latin typeface="+mj-lt"/>
            </a:endParaRPr>
          </a:p>
        </p:txBody>
      </p:sp>
      <p:sp>
        <p:nvSpPr>
          <p:cNvPr id="3" name="TextBox 2"/>
          <p:cNvSpPr txBox="1"/>
          <p:nvPr/>
        </p:nvSpPr>
        <p:spPr>
          <a:xfrm>
            <a:off x="324000" y="5078405"/>
            <a:ext cx="8496150" cy="646331"/>
          </a:xfrm>
          <a:prstGeom prst="rect">
            <a:avLst/>
          </a:prstGeom>
          <a:noFill/>
        </p:spPr>
        <p:txBody>
          <a:bodyPr wrap="square" lIns="0" tIns="0" rIns="0" bIns="0" rtlCol="0">
            <a:spAutoFit/>
          </a:bodyPr>
          <a:lstStyle/>
          <a:p>
            <a:pPr marL="342900" indent="-342900">
              <a:spcBef>
                <a:spcPct val="50000"/>
              </a:spcBef>
              <a:buClr>
                <a:srgbClr val="F0AB00"/>
              </a:buClr>
              <a:buSzPct val="120000"/>
              <a:buFont typeface="+mj-lt"/>
              <a:buAutoNum type="arabicPeriod" startAt="2"/>
            </a:pPr>
            <a:r>
              <a:rPr lang="en-US" sz="1400" b="1" kern="0" dirty="0">
                <a:ea typeface="Arial Unicode MS" pitchFamily="34" charset="-128"/>
                <a:cs typeface="Arial Unicode MS" pitchFamily="34" charset="-128"/>
              </a:rPr>
              <a:t>Line Items section </a:t>
            </a:r>
            <a:r>
              <a:rPr lang="en-US" sz="1400" kern="0" dirty="0">
                <a:ea typeface="Arial Unicode MS" pitchFamily="34" charset="-128"/>
                <a:cs typeface="Arial Unicode MS" pitchFamily="34" charset="-128"/>
              </a:rPr>
              <a:t>describes the ordered  items. Each line describes a quantity of  items </a:t>
            </a:r>
            <a:r>
              <a:rPr lang="en-US" sz="1400" dirty="0" smtClean="0"/>
              <a:t>Dragon Oil  </a:t>
            </a:r>
            <a:r>
              <a:rPr lang="en-US" sz="1400" kern="0" dirty="0">
                <a:ea typeface="Arial Unicode MS" pitchFamily="34" charset="-128"/>
                <a:cs typeface="Arial Unicode MS" pitchFamily="34" charset="-128"/>
              </a:rPr>
              <a:t>wants to purchase.  Set the status of each line item by sending order confirmations clicking Create Order Confirmation. The sub-total is located at the bottom of the purchase order.</a:t>
            </a:r>
          </a:p>
        </p:txBody>
      </p:sp>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22825" y="1511999"/>
            <a:ext cx="4789375" cy="638583"/>
          </a:xfrm>
          <a:prstGeom prst="rect">
            <a:avLst/>
          </a:prstGeom>
          <a:ln>
            <a:solidFill>
              <a:schemeClr val="tx1"/>
            </a:solidFill>
          </a:ln>
        </p:spPr>
      </p:pic>
      <p:sp>
        <p:nvSpPr>
          <p:cNvPr id="21" name="Oval 20"/>
          <p:cNvSpPr/>
          <p:nvPr/>
        </p:nvSpPr>
        <p:spPr bwMode="gray">
          <a:xfrm>
            <a:off x="8407686" y="1680372"/>
            <a:ext cx="186690" cy="184119"/>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16" name="Action Button: Help 15">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8" name="Group 17"/>
          <p:cNvGrpSpPr/>
          <p:nvPr/>
        </p:nvGrpSpPr>
        <p:grpSpPr>
          <a:xfrm>
            <a:off x="7223469" y="167979"/>
            <a:ext cx="1414722" cy="275496"/>
            <a:chOff x="7223468" y="202707"/>
            <a:chExt cx="1414722" cy="275496"/>
          </a:xfrm>
        </p:grpSpPr>
        <p:sp>
          <p:nvSpPr>
            <p:cNvPr id="20"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2"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Action Button: Beginning 15">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119621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24000" y="1512001"/>
            <a:ext cx="2407325" cy="3451885"/>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0AB00"/>
              </a:buClr>
              <a:buSzPct val="120000"/>
              <a:buAutoNum type="arabicPeriod"/>
            </a:pPr>
            <a:r>
              <a:rPr lang="en-US" sz="1400" b="1" dirty="0">
                <a:latin typeface="+mj-lt"/>
              </a:rPr>
              <a:t>Select “Download PDF” </a:t>
            </a:r>
            <a:r>
              <a:rPr lang="en-US" sz="1400" dirty="0">
                <a:latin typeface="+mj-lt"/>
              </a:rPr>
              <a:t>as shown.</a:t>
            </a:r>
          </a:p>
          <a:p>
            <a:pPr>
              <a:lnSpc>
                <a:spcPts val="1700"/>
              </a:lnSpc>
              <a:spcBef>
                <a:spcPts val="0"/>
              </a:spcBef>
              <a:spcAft>
                <a:spcPts val="600"/>
              </a:spcAft>
              <a:buClr>
                <a:srgbClr val="F0AB00"/>
              </a:buClr>
              <a:buSzPct val="120000"/>
            </a:pPr>
            <a:endParaRPr lang="en-US" sz="1400" b="1" dirty="0"/>
          </a:p>
          <a:p>
            <a:pPr>
              <a:lnSpc>
                <a:spcPts val="1700"/>
              </a:lnSpc>
              <a:spcBef>
                <a:spcPts val="0"/>
              </a:spcBef>
              <a:spcAft>
                <a:spcPts val="600"/>
              </a:spcAft>
              <a:buClr>
                <a:srgbClr val="F0AB00"/>
              </a:buClr>
              <a:buSzPct val="120000"/>
            </a:pPr>
            <a:r>
              <a:rPr lang="en-US" sz="1400" b="1" dirty="0"/>
              <a:t>Note: </a:t>
            </a:r>
            <a:r>
              <a:rPr lang="en-US" sz="1400" dirty="0"/>
              <a:t>If the document exceeds 1000 lines or is larger than 1MB size, details are not shown in the UI. Therefore the detail is not included in the PDF generated.</a:t>
            </a:r>
          </a:p>
          <a:p>
            <a:pPr algn="just">
              <a:lnSpc>
                <a:spcPts val="1700"/>
              </a:lnSpc>
              <a:spcBef>
                <a:spcPts val="0"/>
              </a:spcBef>
              <a:spcAft>
                <a:spcPts val="600"/>
              </a:spcAft>
              <a:buClr>
                <a:srgbClr val="F0AB00"/>
              </a:buClr>
              <a:buSzPct val="120000"/>
            </a:pPr>
            <a:endParaRPr lang="en-US" sz="1400" dirty="0">
              <a:latin typeface="+mj-lt"/>
            </a:endParaRPr>
          </a:p>
          <a:p>
            <a:pPr marL="342900" indent="-342900" algn="just">
              <a:lnSpc>
                <a:spcPts val="1700"/>
              </a:lnSpc>
              <a:spcBef>
                <a:spcPts val="0"/>
              </a:spcBef>
              <a:spcAft>
                <a:spcPts val="600"/>
              </a:spcAft>
              <a:buClr>
                <a:srgbClr val="F0AB00"/>
              </a:buClr>
              <a:buSzPct val="120000"/>
              <a:buAutoNum type="arabicPeriod"/>
            </a:pPr>
            <a:endParaRPr lang="en-US" sz="1400" dirty="0">
              <a:latin typeface="+mj-lt"/>
            </a:endParaRPr>
          </a:p>
          <a:p>
            <a:pPr algn="just">
              <a:lnSpc>
                <a:spcPts val="1700"/>
              </a:lnSpc>
              <a:spcBef>
                <a:spcPts val="0"/>
              </a:spcBef>
              <a:spcAft>
                <a:spcPts val="600"/>
              </a:spcAft>
              <a:buClr>
                <a:srgbClr val="F0AB00"/>
              </a:buClr>
              <a:buSzPct val="120000"/>
            </a:pPr>
            <a:endParaRPr lang="en-US" sz="1400" b="1" dirty="0">
              <a:latin typeface="+mj-lt"/>
            </a:endParaRPr>
          </a:p>
          <a:p>
            <a:pPr marL="342900" indent="-342900" algn="just">
              <a:lnSpc>
                <a:spcPts val="1700"/>
              </a:lnSpc>
              <a:spcBef>
                <a:spcPts val="0"/>
              </a:spcBef>
              <a:spcAft>
                <a:spcPts val="600"/>
              </a:spcAft>
              <a:buClr>
                <a:srgbClr val="F0AB00"/>
              </a:buClr>
              <a:buSzPct val="120000"/>
              <a:buAutoNum type="arabicPeriod"/>
            </a:pPr>
            <a:endParaRPr lang="en-US" sz="1400" b="1" dirty="0">
              <a:latin typeface="+mj-lt"/>
            </a:endParaRPr>
          </a:p>
        </p:txBody>
      </p:sp>
      <p:grpSp>
        <p:nvGrpSpPr>
          <p:cNvPr id="2" name="Group 1"/>
          <p:cNvGrpSpPr/>
          <p:nvPr/>
        </p:nvGrpSpPr>
        <p:grpSpPr>
          <a:xfrm>
            <a:off x="3169315" y="1512000"/>
            <a:ext cx="5542885" cy="682201"/>
            <a:chOff x="3169315" y="1512000"/>
            <a:chExt cx="5542885" cy="682201"/>
          </a:xfrm>
        </p:grpSpPr>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69315" y="1512000"/>
              <a:ext cx="5542885" cy="682201"/>
            </a:xfrm>
            <a:prstGeom prst="rect">
              <a:avLst/>
            </a:prstGeom>
            <a:ln>
              <a:solidFill>
                <a:schemeClr val="tx1"/>
              </a:solidFill>
            </a:ln>
          </p:spPr>
        </p:pic>
        <p:sp>
          <p:nvSpPr>
            <p:cNvPr id="12" name="Oval 11"/>
            <p:cNvSpPr/>
            <p:nvPr/>
          </p:nvSpPr>
          <p:spPr bwMode="gray">
            <a:xfrm>
              <a:off x="6950192" y="170138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1</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16" name="Pictur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9014" y="2626026"/>
            <a:ext cx="5553186" cy="2004060"/>
          </a:xfrm>
          <a:prstGeom prst="rect">
            <a:avLst/>
          </a:prstGeom>
          <a:ln>
            <a:solidFill>
              <a:schemeClr val="tx1"/>
            </a:solidFill>
          </a:ln>
        </p:spPr>
      </p:pic>
      <p:sp>
        <p:nvSpPr>
          <p:cNvPr id="4" name="Title 3"/>
          <p:cNvSpPr>
            <a:spLocks noGrp="1"/>
          </p:cNvSpPr>
          <p:nvPr>
            <p:ph type="title"/>
          </p:nvPr>
        </p:nvSpPr>
        <p:spPr/>
        <p:txBody>
          <a:bodyPr/>
          <a:lstStyle/>
          <a:p>
            <a:r>
              <a:rPr lang="en-US" dirty="0"/>
              <a:t>Manage POs</a:t>
            </a:r>
            <a:br>
              <a:rPr lang="en-US" dirty="0"/>
            </a:br>
            <a:r>
              <a:rPr lang="en-US" sz="2000" b="0" dirty="0"/>
              <a:t>Create PDF of PO</a:t>
            </a:r>
          </a:p>
        </p:txBody>
      </p:sp>
      <p:sp>
        <p:nvSpPr>
          <p:cNvPr id="15" name="Action Button: Help 14">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8" name="Group 17"/>
          <p:cNvGrpSpPr/>
          <p:nvPr/>
        </p:nvGrpSpPr>
        <p:grpSpPr>
          <a:xfrm>
            <a:off x="7223469" y="167979"/>
            <a:ext cx="1414722" cy="275496"/>
            <a:chOff x="7223468" y="202707"/>
            <a:chExt cx="1414722" cy="275496"/>
          </a:xfrm>
        </p:grpSpPr>
        <p:sp>
          <p:nvSpPr>
            <p:cNvPr id="19"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Action Button: Home 13">
              <a:hlinkClick r:id="rId6"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1"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2" name="Action Button: Beginning 15">
              <a:hlinkClick r:id="rId7"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210105333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Dragon Oil  </a:t>
            </a:r>
            <a:r>
              <a:rPr lang="en-US" dirty="0"/>
              <a:t>Invoice Requirements</a:t>
            </a:r>
          </a:p>
        </p:txBody>
      </p:sp>
      <p:sp>
        <p:nvSpPr>
          <p:cNvPr id="9" name="Action Button: Help 8">
            <a:hlinkClick r:id="rId2"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0" name="Group 9"/>
          <p:cNvGrpSpPr/>
          <p:nvPr/>
        </p:nvGrpSpPr>
        <p:grpSpPr>
          <a:xfrm>
            <a:off x="7223469" y="167979"/>
            <a:ext cx="1414722" cy="275496"/>
            <a:chOff x="7223468" y="202707"/>
            <a:chExt cx="1414722" cy="275496"/>
          </a:xfrm>
        </p:grpSpPr>
        <p:sp>
          <p:nvSpPr>
            <p:cNvPr id="11"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2" name="Action Button: Home 13">
              <a:hlinkClick r:id="rId3"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3"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Action Button: Beginning 15">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3578993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r>
              <a:rPr lang="en-US" dirty="0"/>
              <a:t>Review </a:t>
            </a:r>
            <a:r>
              <a:rPr lang="en-US" dirty="0" smtClean="0"/>
              <a:t>Dragon Oil  </a:t>
            </a:r>
            <a:r>
              <a:rPr lang="en-US" dirty="0"/>
              <a:t>Invoice Rules</a:t>
            </a:r>
          </a:p>
        </p:txBody>
      </p:sp>
      <p:sp>
        <p:nvSpPr>
          <p:cNvPr id="27651" name="Text Placeholder 5"/>
          <p:cNvSpPr>
            <a:spLocks noGrp="1"/>
          </p:cNvSpPr>
          <p:nvPr>
            <p:ph type="body" sz="quarter" idx="10"/>
          </p:nvPr>
        </p:nvSpPr>
        <p:spPr>
          <a:xfrm>
            <a:off x="324000" y="1512000"/>
            <a:ext cx="4082917" cy="5131558"/>
          </a:xfrm>
          <a:noFill/>
        </p:spPr>
        <p:txBody>
          <a:bodyPr wrap="square" lIns="0" tIns="0" rIns="0" bIns="0" rtlCol="0">
            <a:noAutofit/>
          </a:bodyPr>
          <a:lstStyle/>
          <a:p>
            <a:pPr fontAlgn="base">
              <a:lnSpc>
                <a:spcPts val="2000"/>
              </a:lnSpc>
              <a:spcBef>
                <a:spcPts val="0"/>
              </a:spcBef>
              <a:spcAft>
                <a:spcPts val="600"/>
              </a:spcAft>
              <a:buClr>
                <a:srgbClr val="F0AB00"/>
              </a:buClr>
              <a:buSzPct val="120000"/>
            </a:pPr>
            <a:r>
              <a:rPr lang="en-US" altLang="ja-JP" sz="1400" b="0" dirty="0">
                <a:latin typeface="+mj-lt"/>
              </a:rPr>
              <a:t>These rules determine what you can enter when you create invoices.</a:t>
            </a:r>
          </a:p>
          <a:p>
            <a:pPr marL="342900" indent="-342900" fontAlgn="base">
              <a:lnSpc>
                <a:spcPts val="2000"/>
              </a:lnSpc>
              <a:spcBef>
                <a:spcPts val="0"/>
              </a:spcBef>
              <a:spcAft>
                <a:spcPts val="600"/>
              </a:spcAft>
              <a:buClr>
                <a:srgbClr val="F0AB00"/>
              </a:buClr>
              <a:buSzPct val="120000"/>
              <a:buAutoNum type="arabicPeriod"/>
            </a:pPr>
            <a:r>
              <a:rPr lang="en-US" altLang="ja-JP" sz="1400" b="0" dirty="0">
                <a:latin typeface="+mj-lt"/>
              </a:rPr>
              <a:t>Login</a:t>
            </a:r>
            <a:r>
              <a:rPr lang="en-US" altLang="ja-JP" sz="1400" dirty="0">
                <a:latin typeface="+mj-lt"/>
              </a:rPr>
              <a:t> </a:t>
            </a:r>
            <a:r>
              <a:rPr lang="en-US" altLang="ja-JP" sz="1400" b="0" dirty="0">
                <a:latin typeface="+mj-lt"/>
              </a:rPr>
              <a:t>to your Ariba Network account via </a:t>
            </a:r>
            <a:r>
              <a:rPr lang="en-US" altLang="ja-JP" sz="1400" dirty="0">
                <a:latin typeface="+mj-lt"/>
              </a:rPr>
              <a:t>supplier.ariba.com</a:t>
            </a:r>
          </a:p>
          <a:p>
            <a:pPr marL="342900" indent="-342900" fontAlgn="base">
              <a:lnSpc>
                <a:spcPts val="2000"/>
              </a:lnSpc>
              <a:spcBef>
                <a:spcPts val="0"/>
              </a:spcBef>
              <a:spcAft>
                <a:spcPts val="600"/>
              </a:spcAft>
              <a:buClr>
                <a:srgbClr val="F0AB00"/>
              </a:buClr>
              <a:buSzPct val="120000"/>
              <a:buAutoNum type="arabicPeriod"/>
            </a:pPr>
            <a:r>
              <a:rPr lang="en-US" altLang="ja-JP" sz="1400" b="0" dirty="0">
                <a:latin typeface="+mj-lt"/>
              </a:rPr>
              <a:t>Select the </a:t>
            </a:r>
            <a:r>
              <a:rPr lang="en-US" altLang="ja-JP" sz="1400" dirty="0">
                <a:latin typeface="+mj-lt"/>
              </a:rPr>
              <a:t>Company Settings dropdown menu</a:t>
            </a:r>
            <a:r>
              <a:rPr lang="en-US" altLang="ja-JP" sz="1400" b="0" dirty="0">
                <a:latin typeface="+mj-lt"/>
              </a:rPr>
              <a:t> and under Account Settings, click </a:t>
            </a:r>
            <a:r>
              <a:rPr lang="en-US" altLang="ja-JP" sz="1400" dirty="0">
                <a:latin typeface="+mj-lt"/>
              </a:rPr>
              <a:t>Customer Relationships</a:t>
            </a:r>
            <a:r>
              <a:rPr lang="en-US" altLang="ja-JP" sz="1400" b="0" dirty="0">
                <a:latin typeface="+mj-lt"/>
              </a:rPr>
              <a:t>.</a:t>
            </a:r>
          </a:p>
          <a:p>
            <a:pPr marL="342900" indent="-342900" fontAlgn="base">
              <a:lnSpc>
                <a:spcPts val="2000"/>
              </a:lnSpc>
              <a:spcBef>
                <a:spcPts val="0"/>
              </a:spcBef>
              <a:spcAft>
                <a:spcPts val="600"/>
              </a:spcAft>
              <a:buClr>
                <a:srgbClr val="F0AB00"/>
              </a:buClr>
              <a:buSzPct val="120000"/>
              <a:buAutoNum type="arabicPeriod"/>
            </a:pPr>
            <a:r>
              <a:rPr lang="en-US" altLang="ja-JP" sz="1400" b="0" dirty="0">
                <a:latin typeface="+mj-lt"/>
              </a:rPr>
              <a:t>A list of your Customers is displayed. Click the name of your customer </a:t>
            </a:r>
            <a:r>
              <a:rPr lang="en-US" altLang="ja-JP" sz="1400" dirty="0" smtClean="0">
                <a:latin typeface="+mj-lt"/>
              </a:rPr>
              <a:t>(</a:t>
            </a:r>
            <a:r>
              <a:rPr lang="en-US" sz="1400" dirty="0" smtClean="0"/>
              <a:t>Dragon Oil).</a:t>
            </a:r>
            <a:endParaRPr lang="en-US" altLang="ja-JP" sz="1400" dirty="0">
              <a:latin typeface="+mj-lt"/>
            </a:endParaRPr>
          </a:p>
          <a:p>
            <a:pPr marL="342900" indent="-342900" fontAlgn="base">
              <a:lnSpc>
                <a:spcPts val="2000"/>
              </a:lnSpc>
              <a:spcBef>
                <a:spcPts val="0"/>
              </a:spcBef>
              <a:spcAft>
                <a:spcPts val="600"/>
              </a:spcAft>
              <a:buClr>
                <a:srgbClr val="F0AB00"/>
              </a:buClr>
              <a:buSzPct val="120000"/>
              <a:buAutoNum type="arabicPeriod"/>
            </a:pPr>
            <a:r>
              <a:rPr lang="en-US" altLang="ja-JP" sz="1400" b="0" dirty="0">
                <a:latin typeface="+mj-lt"/>
              </a:rPr>
              <a:t>Scroll down to the </a:t>
            </a:r>
            <a:r>
              <a:rPr lang="en-US" altLang="ja-JP" sz="1400" dirty="0">
                <a:latin typeface="+mj-lt"/>
              </a:rPr>
              <a:t>Invoice Setup </a:t>
            </a:r>
            <a:r>
              <a:rPr lang="en-US" altLang="ja-JP" sz="1400" b="0" dirty="0">
                <a:latin typeface="+mj-lt"/>
              </a:rPr>
              <a:t>section and view the </a:t>
            </a:r>
            <a:r>
              <a:rPr lang="en-US" altLang="ja-JP" sz="1400" dirty="0">
                <a:latin typeface="+mj-lt"/>
              </a:rPr>
              <a:t>General Invoice Rules</a:t>
            </a:r>
            <a:r>
              <a:rPr lang="en-US" altLang="ja-JP" sz="1400" b="0" dirty="0">
                <a:latin typeface="+mj-lt"/>
              </a:rPr>
              <a:t>.</a:t>
            </a:r>
          </a:p>
          <a:p>
            <a:pPr marL="342900" indent="-342900" fontAlgn="base">
              <a:lnSpc>
                <a:spcPts val="2000"/>
              </a:lnSpc>
              <a:spcBef>
                <a:spcPts val="0"/>
              </a:spcBef>
              <a:spcAft>
                <a:spcPts val="600"/>
              </a:spcAft>
              <a:buClr>
                <a:srgbClr val="F0AB00"/>
              </a:buClr>
              <a:buSzPct val="120000"/>
              <a:buAutoNum type="arabicPeriod"/>
            </a:pPr>
            <a:r>
              <a:rPr lang="en-US" sz="1400" b="0" dirty="0">
                <a:latin typeface="+mj-lt"/>
              </a:rPr>
              <a:t>If </a:t>
            </a:r>
            <a:r>
              <a:rPr lang="en-US" sz="1400" dirty="0" smtClean="0"/>
              <a:t>Dragon Oil  </a:t>
            </a:r>
            <a:r>
              <a:rPr lang="en-US" sz="1400" b="0" dirty="0">
                <a:latin typeface="+mj-lt"/>
              </a:rPr>
              <a:t>enabled Country-Based Invoice Rules then you will be able to choose your Country in Originating Country of Invoice from the drop down menu.</a:t>
            </a:r>
            <a:endParaRPr lang="en-US" altLang="ja-JP" sz="1400" b="0" dirty="0">
              <a:latin typeface="+mj-lt"/>
            </a:endParaRPr>
          </a:p>
          <a:p>
            <a:pPr marL="342900" indent="-342900" fontAlgn="base">
              <a:lnSpc>
                <a:spcPts val="2000"/>
              </a:lnSpc>
              <a:spcBef>
                <a:spcPts val="0"/>
              </a:spcBef>
              <a:spcAft>
                <a:spcPts val="600"/>
              </a:spcAft>
              <a:buClr>
                <a:srgbClr val="F0AB00"/>
              </a:buClr>
              <a:buSzPct val="120000"/>
              <a:buAutoNum type="arabicPeriod"/>
            </a:pPr>
            <a:r>
              <a:rPr lang="en-US" altLang="ja-JP" sz="1400" b="0" dirty="0">
                <a:latin typeface="+mj-lt"/>
              </a:rPr>
              <a:t>Click </a:t>
            </a:r>
            <a:r>
              <a:rPr lang="en-US" altLang="ja-JP" sz="1400" dirty="0">
                <a:latin typeface="+mj-lt"/>
              </a:rPr>
              <a:t>Done</a:t>
            </a:r>
            <a:r>
              <a:rPr lang="en-US" altLang="ja-JP" sz="1400" b="0" dirty="0">
                <a:latin typeface="+mj-lt"/>
              </a:rPr>
              <a:t> when finished.</a:t>
            </a:r>
            <a:endParaRPr lang="en-US" sz="1400" b="0" dirty="0">
              <a:latin typeface="+mj-lt"/>
            </a:endParaRPr>
          </a:p>
        </p:txBody>
      </p:sp>
      <p:grpSp>
        <p:nvGrpSpPr>
          <p:cNvPr id="2" name="Group 1"/>
          <p:cNvGrpSpPr/>
          <p:nvPr/>
        </p:nvGrpSpPr>
        <p:grpSpPr>
          <a:xfrm>
            <a:off x="4829737" y="2358339"/>
            <a:ext cx="3882463" cy="3659849"/>
            <a:chOff x="4937537" y="2343764"/>
            <a:chExt cx="3882463" cy="3659849"/>
          </a:xfrm>
        </p:grpSpPr>
        <p:pic>
          <p:nvPicPr>
            <p:cNvPr id="10" name="Picture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67300" y="3097626"/>
              <a:ext cx="2552700" cy="1193800"/>
            </a:xfrm>
            <a:prstGeom prst="rect">
              <a:avLst/>
            </a:prstGeom>
            <a:ln>
              <a:solidFill>
                <a:schemeClr val="tx1"/>
              </a:solidFill>
            </a:ln>
            <a:effectLst/>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37537" y="4437005"/>
              <a:ext cx="3882463" cy="1566608"/>
            </a:xfrm>
            <a:prstGeom prst="rect">
              <a:avLst/>
            </a:prstGeom>
            <a:ln>
              <a:solidFill>
                <a:schemeClr val="tx1"/>
              </a:solidFill>
            </a:ln>
            <a:effectLst/>
          </p:spPr>
        </p:pic>
        <p:sp>
          <p:nvSpPr>
            <p:cNvPr id="18" name="Oval 17"/>
            <p:cNvSpPr/>
            <p:nvPr/>
          </p:nvSpPr>
          <p:spPr bwMode="gray">
            <a:xfrm>
              <a:off x="8406996" y="234376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20" name="Oval 19"/>
            <p:cNvSpPr/>
            <p:nvPr/>
          </p:nvSpPr>
          <p:spPr bwMode="gray">
            <a:xfrm>
              <a:off x="8406997" y="340917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sp>
          <p:nvSpPr>
            <p:cNvPr id="21" name="Oval 20"/>
            <p:cNvSpPr/>
            <p:nvPr/>
          </p:nvSpPr>
          <p:spPr bwMode="gray">
            <a:xfrm>
              <a:off x="8406996" y="443700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sp>
        <p:nvSpPr>
          <p:cNvPr id="17" name="Action Button: Help 16">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2" name="Group 21"/>
          <p:cNvGrpSpPr/>
          <p:nvPr/>
        </p:nvGrpSpPr>
        <p:grpSpPr>
          <a:xfrm>
            <a:off x="7223469" y="167979"/>
            <a:ext cx="1414722" cy="275496"/>
            <a:chOff x="7223468" y="202707"/>
            <a:chExt cx="1414722" cy="275496"/>
          </a:xfrm>
        </p:grpSpPr>
        <p:sp>
          <p:nvSpPr>
            <p:cNvPr id="27"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Home 13">
              <a:hlinkClick r:id="rId6"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Beginning 15">
              <a:hlinkClick r:id="rId7"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19" name="Picture 18">
            <a:extLst>
              <a:ext uri="{FF2B5EF4-FFF2-40B4-BE49-F238E27FC236}">
                <a16:creationId xmlns:a16="http://schemas.microsoft.com/office/drawing/2014/main" id="{7DE0024A-DF08-46F8-9787-1FB6154B52B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94939" y="1389817"/>
            <a:ext cx="2817261" cy="1566608"/>
          </a:xfrm>
          <a:prstGeom prst="rect">
            <a:avLst/>
          </a:prstGeom>
          <a:ln>
            <a:solidFill>
              <a:schemeClr val="tx1"/>
            </a:solidFill>
          </a:ln>
        </p:spPr>
      </p:pic>
      <p:sp>
        <p:nvSpPr>
          <p:cNvPr id="23" name="Oval 22">
            <a:extLst>
              <a:ext uri="{FF2B5EF4-FFF2-40B4-BE49-F238E27FC236}">
                <a16:creationId xmlns:a16="http://schemas.microsoft.com/office/drawing/2014/main" id="{3FE6952F-5A6A-4161-89E5-5E5EFF8D7547}"/>
              </a:ext>
            </a:extLst>
          </p:cNvPr>
          <p:cNvSpPr/>
          <p:nvPr/>
        </p:nvSpPr>
        <p:spPr bwMode="gray">
          <a:xfrm>
            <a:off x="7004804" y="245317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Tree>
    <p:extLst>
      <p:ext uri="{BB962C8B-B14F-4D97-AF65-F5344CB8AC3E}">
        <p14:creationId xmlns:p14="http://schemas.microsoft.com/office/powerpoint/2010/main" val="308768042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Invoice</a:t>
            </a:r>
            <a:r>
              <a:rPr lang="en-US" dirty="0"/>
              <a:t> via PO Flip</a:t>
            </a:r>
          </a:p>
        </p:txBody>
      </p:sp>
      <p:sp>
        <p:nvSpPr>
          <p:cNvPr id="16" name="TextBox 15"/>
          <p:cNvSpPr txBox="1"/>
          <p:nvPr/>
        </p:nvSpPr>
        <p:spPr>
          <a:xfrm>
            <a:off x="324000" y="1512000"/>
            <a:ext cx="5403297" cy="3409135"/>
          </a:xfrm>
          <a:prstGeom prst="rect">
            <a:avLst/>
          </a:prstGeom>
          <a:noFill/>
        </p:spPr>
        <p:txBody>
          <a:bodyPr wrap="square" lIns="0" tIns="0" rIns="0" bIns="0" rtlCol="0">
            <a:noAutofit/>
          </a:bodyPr>
          <a:lstStyle/>
          <a:p>
            <a:pPr>
              <a:lnSpc>
                <a:spcPts val="2000"/>
              </a:lnSpc>
              <a:spcBef>
                <a:spcPts val="0"/>
              </a:spcBef>
              <a:spcAft>
                <a:spcPts val="600"/>
              </a:spcAft>
              <a:buClr>
                <a:srgbClr val="F0AB00"/>
              </a:buClr>
              <a:buSzPct val="120000"/>
            </a:pPr>
            <a:r>
              <a:rPr lang="en-US" sz="1400" dirty="0">
                <a:latin typeface="+mj-lt"/>
              </a:rPr>
              <a:t>To create a PO-Flip invoice (or an invoice derived from a PO that you received via Ariba Network):</a:t>
            </a:r>
          </a:p>
          <a:p>
            <a:pPr marL="342900" indent="-342900">
              <a:lnSpc>
                <a:spcPts val="2000"/>
              </a:lnSpc>
              <a:spcAft>
                <a:spcPts val="600"/>
              </a:spcAft>
              <a:buClr>
                <a:srgbClr val="F0AB00"/>
              </a:buClr>
              <a:buSzPct val="120000"/>
              <a:buFontTx/>
              <a:buAutoNum type="arabicPeriod"/>
            </a:pPr>
            <a:r>
              <a:rPr lang="en-US" sz="1400" dirty="0"/>
              <a:t>From the home screen within your Ariba Network account, select the </a:t>
            </a:r>
            <a:r>
              <a:rPr lang="en-US" sz="1400" b="1" dirty="0"/>
              <a:t>Create</a:t>
            </a:r>
            <a:r>
              <a:rPr lang="en-US" sz="1400" dirty="0"/>
              <a:t> dropdown menu and select </a:t>
            </a:r>
            <a:r>
              <a:rPr lang="en-US" sz="1400" b="1" dirty="0"/>
              <a:t>PO Invoice</a:t>
            </a:r>
            <a:r>
              <a:rPr lang="en-US" sz="1400" dirty="0"/>
              <a:t>.</a:t>
            </a:r>
          </a:p>
          <a:p>
            <a:pPr marL="342900" indent="-342900">
              <a:lnSpc>
                <a:spcPts val="2000"/>
              </a:lnSpc>
              <a:spcBef>
                <a:spcPts val="0"/>
              </a:spcBef>
              <a:spcAft>
                <a:spcPts val="600"/>
              </a:spcAft>
              <a:buClr>
                <a:srgbClr val="F0AB00"/>
              </a:buClr>
              <a:buSzPct val="120000"/>
              <a:buAutoNum type="arabicPeriod"/>
            </a:pPr>
            <a:r>
              <a:rPr lang="en-US" sz="1400" dirty="0">
                <a:latin typeface="+mj-lt"/>
              </a:rPr>
              <a:t>For PO Invoice select a </a:t>
            </a:r>
            <a:r>
              <a:rPr lang="en-US" sz="1400" b="1" dirty="0">
                <a:latin typeface="+mj-lt"/>
              </a:rPr>
              <a:t>PO number</a:t>
            </a:r>
            <a:r>
              <a:rPr lang="en-US" sz="1400" dirty="0">
                <a:latin typeface="+mj-lt"/>
              </a:rPr>
              <a:t>.</a:t>
            </a:r>
          </a:p>
          <a:p>
            <a:pPr marL="342900" indent="-342900">
              <a:lnSpc>
                <a:spcPts val="2000"/>
              </a:lnSpc>
              <a:spcBef>
                <a:spcPts val="0"/>
              </a:spcBef>
              <a:spcAft>
                <a:spcPts val="600"/>
              </a:spcAft>
              <a:buClr>
                <a:srgbClr val="F0AB00"/>
              </a:buClr>
              <a:buSzPct val="120000"/>
              <a:buAutoNum type="arabicPeriod"/>
            </a:pPr>
            <a:r>
              <a:rPr lang="en-US" sz="1400" dirty="0">
                <a:latin typeface="+mj-lt"/>
              </a:rPr>
              <a:t>Click on the </a:t>
            </a:r>
            <a:r>
              <a:rPr lang="en-US" sz="1400" b="1" dirty="0">
                <a:latin typeface="+mj-lt"/>
              </a:rPr>
              <a:t>Create Invoice </a:t>
            </a:r>
            <a:r>
              <a:rPr lang="en-US" sz="1400" dirty="0">
                <a:latin typeface="+mj-lt"/>
              </a:rPr>
              <a:t>button and then choose </a:t>
            </a:r>
            <a:r>
              <a:rPr lang="en-US" sz="1400" b="1" dirty="0">
                <a:latin typeface="+mj-lt"/>
              </a:rPr>
              <a:t>Standard Invoice</a:t>
            </a:r>
            <a:r>
              <a:rPr lang="en-US" sz="1400" dirty="0">
                <a:latin typeface="+mj-lt"/>
              </a:rPr>
              <a:t>.</a:t>
            </a:r>
          </a:p>
          <a:p>
            <a:pPr marL="342900" indent="-342900">
              <a:lnSpc>
                <a:spcPts val="2000"/>
              </a:lnSpc>
              <a:spcBef>
                <a:spcPts val="0"/>
              </a:spcBef>
              <a:spcAft>
                <a:spcPts val="600"/>
              </a:spcAft>
              <a:buClr>
                <a:srgbClr val="F0AB00"/>
              </a:buClr>
              <a:buSzPct val="120000"/>
              <a:buAutoNum type="arabicPeriod"/>
            </a:pPr>
            <a:r>
              <a:rPr lang="en-US" sz="1400" dirty="0">
                <a:latin typeface="+mj-lt"/>
              </a:rPr>
              <a:t>Invoice is automatically pre-populated with the PO data. </a:t>
            </a:r>
            <a:r>
              <a:rPr lang="en-US" sz="1400" b="1" dirty="0">
                <a:latin typeface="+mj-lt"/>
              </a:rPr>
              <a:t>Complete all fields marked with an asterisk and add tax as applicable</a:t>
            </a:r>
            <a:r>
              <a:rPr lang="en-US" sz="1400" dirty="0">
                <a:latin typeface="+mj-lt"/>
              </a:rPr>
              <a:t>. Review</a:t>
            </a:r>
            <a:r>
              <a:rPr lang="en-US" sz="1400" dirty="0">
                <a:cs typeface="Arial" charset="0"/>
              </a:rPr>
              <a:t> your invoice for </a:t>
            </a:r>
            <a:r>
              <a:rPr lang="en-US" altLang="ja-JP" sz="1400" dirty="0">
                <a:ea typeface="ＭＳ Ｐゴシック" charset="-128"/>
                <a:cs typeface="Arial" charset="0"/>
              </a:rPr>
              <a:t>accuracy on the </a:t>
            </a:r>
            <a:r>
              <a:rPr lang="en-US" altLang="ja-JP" sz="1400" b="1" dirty="0">
                <a:ea typeface="ＭＳ Ｐゴシック" charset="-128"/>
                <a:cs typeface="Arial" charset="0"/>
              </a:rPr>
              <a:t>Review</a:t>
            </a:r>
            <a:r>
              <a:rPr lang="en-US" altLang="ja-JP" sz="1400" dirty="0">
                <a:ea typeface="ＭＳ Ｐゴシック" charset="-128"/>
                <a:cs typeface="Arial" charset="0"/>
              </a:rPr>
              <a:t> page. </a:t>
            </a:r>
            <a:r>
              <a:rPr lang="en-US" sz="1400" dirty="0">
                <a:cs typeface="Arial" charset="0"/>
              </a:rPr>
              <a:t>If no changes are needed, click </a:t>
            </a:r>
            <a:r>
              <a:rPr lang="en-US" sz="1400" b="1" dirty="0">
                <a:cs typeface="Arial" charset="0"/>
              </a:rPr>
              <a:t>Submit</a:t>
            </a:r>
            <a:r>
              <a:rPr lang="en-US" sz="1400" dirty="0">
                <a:cs typeface="Arial" charset="0"/>
              </a:rPr>
              <a:t> to send the invoice to </a:t>
            </a:r>
            <a:r>
              <a:rPr lang="en-US" sz="1400" dirty="0" smtClean="0"/>
              <a:t>Dragon Oil.</a:t>
            </a:r>
            <a:endParaRPr lang="en-US" sz="1400" b="1" dirty="0">
              <a:latin typeface="+mj-lt"/>
            </a:endParaRPr>
          </a:p>
          <a:p>
            <a:pPr marL="342900" indent="-342900">
              <a:lnSpc>
                <a:spcPts val="2000"/>
              </a:lnSpc>
              <a:spcBef>
                <a:spcPts val="600"/>
              </a:spcBef>
              <a:buClr>
                <a:srgbClr val="F0AB00"/>
              </a:buClr>
              <a:buSzPct val="120000"/>
              <a:buAutoNum type="arabicPeriod"/>
            </a:pPr>
            <a:endParaRPr lang="en-US" sz="1400" dirty="0">
              <a:latin typeface="+mj-lt"/>
            </a:endParaRPr>
          </a:p>
          <a:p>
            <a:pPr marL="342900" indent="-342900">
              <a:lnSpc>
                <a:spcPts val="2000"/>
              </a:lnSpc>
              <a:spcBef>
                <a:spcPts val="600"/>
              </a:spcBef>
              <a:buClr>
                <a:srgbClr val="F0AB00"/>
              </a:buClr>
              <a:buSzPct val="120000"/>
              <a:buAutoNum type="arabicPeriod"/>
            </a:pPr>
            <a:endParaRPr lang="en-US" sz="1400" dirty="0">
              <a:latin typeface="+mj-lt"/>
            </a:endParaRPr>
          </a:p>
          <a:p>
            <a:pPr>
              <a:lnSpc>
                <a:spcPts val="2000"/>
              </a:lnSpc>
              <a:spcBef>
                <a:spcPts val="600"/>
              </a:spcBef>
              <a:buClr>
                <a:srgbClr val="F0AB00"/>
              </a:buClr>
              <a:buSzPct val="120000"/>
            </a:pPr>
            <a:endParaRPr lang="en-US" sz="1400" dirty="0">
              <a:latin typeface="+mj-lt"/>
            </a:endParaRPr>
          </a:p>
          <a:p>
            <a:pPr marL="342900" indent="-342900">
              <a:lnSpc>
                <a:spcPts val="2000"/>
              </a:lnSpc>
              <a:spcBef>
                <a:spcPts val="600"/>
              </a:spcBef>
              <a:buClr>
                <a:srgbClr val="F0AB00"/>
              </a:buClr>
              <a:buSzPct val="120000"/>
              <a:buAutoNum type="arabicPeriod"/>
            </a:pPr>
            <a:endParaRPr lang="en-US" sz="1400" dirty="0">
              <a:latin typeface="+mj-lt"/>
            </a:endParaRPr>
          </a:p>
          <a:p>
            <a:pPr marL="342900" indent="-342900">
              <a:lnSpc>
                <a:spcPts val="2000"/>
              </a:lnSpc>
              <a:spcBef>
                <a:spcPts val="600"/>
              </a:spcBef>
              <a:buClr>
                <a:srgbClr val="F0AB00"/>
              </a:buClr>
              <a:buSzPct val="120000"/>
              <a:buAutoNum type="arabicPeriod"/>
            </a:pPr>
            <a:endParaRPr lang="en-US" sz="1400" dirty="0">
              <a:latin typeface="+mj-lt"/>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15140" y="4823750"/>
            <a:ext cx="2637823" cy="1401912"/>
          </a:xfrm>
          <a:prstGeom prst="rect">
            <a:avLst/>
          </a:prstGeom>
          <a:ln>
            <a:solidFill>
              <a:schemeClr val="tx1"/>
            </a:solidFill>
          </a:ln>
        </p:spPr>
      </p:pic>
      <p:grpSp>
        <p:nvGrpSpPr>
          <p:cNvPr id="10" name="Group 9"/>
          <p:cNvGrpSpPr/>
          <p:nvPr/>
        </p:nvGrpSpPr>
        <p:grpSpPr>
          <a:xfrm>
            <a:off x="6074377" y="2609416"/>
            <a:ext cx="2637823" cy="2086830"/>
            <a:chOff x="6074377" y="2609416"/>
            <a:chExt cx="2637823" cy="2086830"/>
          </a:xfrm>
        </p:grpSpPr>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4377" y="2609416"/>
              <a:ext cx="2637823" cy="2086830"/>
            </a:xfrm>
            <a:prstGeom prst="rect">
              <a:avLst/>
            </a:prstGeom>
            <a:ln>
              <a:solidFill>
                <a:schemeClr val="tx1"/>
              </a:solidFill>
            </a:ln>
          </p:spPr>
        </p:pic>
        <p:sp>
          <p:nvSpPr>
            <p:cNvPr id="23" name="Oval 22"/>
            <p:cNvSpPr/>
            <p:nvPr/>
          </p:nvSpPr>
          <p:spPr bwMode="gray">
            <a:xfrm>
              <a:off x="7172487" y="378458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32269" y="4823750"/>
            <a:ext cx="1979931" cy="1401912"/>
          </a:xfrm>
          <a:prstGeom prst="rect">
            <a:avLst/>
          </a:prstGeom>
          <a:ln>
            <a:solidFill>
              <a:schemeClr val="tx1"/>
            </a:solidFill>
          </a:ln>
        </p:spPr>
      </p:pic>
      <p:sp>
        <p:nvSpPr>
          <p:cNvPr id="17" name="Oval 16"/>
          <p:cNvSpPr/>
          <p:nvPr/>
        </p:nvSpPr>
        <p:spPr bwMode="gray">
          <a:xfrm>
            <a:off x="5507030" y="585497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sp>
        <p:nvSpPr>
          <p:cNvPr id="20" name="Oval 19"/>
          <p:cNvSpPr/>
          <p:nvPr/>
        </p:nvSpPr>
        <p:spPr bwMode="gray">
          <a:xfrm>
            <a:off x="6975223" y="574544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nvGrpSpPr>
          <p:cNvPr id="7" name="Group 6"/>
          <p:cNvGrpSpPr/>
          <p:nvPr/>
        </p:nvGrpSpPr>
        <p:grpSpPr>
          <a:xfrm>
            <a:off x="329692" y="6021157"/>
            <a:ext cx="1913888" cy="519500"/>
            <a:chOff x="6906112" y="6021851"/>
            <a:chExt cx="1913888" cy="519500"/>
          </a:xfrm>
        </p:grpSpPr>
        <p:sp>
          <p:nvSpPr>
            <p:cNvPr id="22" name="Round Same Side Corner Rectangle 21">
              <a:hlinkClick r:id="rId6"/>
            </p:cNvPr>
            <p:cNvSpPr/>
            <p:nvPr/>
          </p:nvSpPr>
          <p:spPr bwMode="gray">
            <a:xfrm>
              <a:off x="6906112" y="6021851"/>
              <a:ext cx="1913888" cy="519500"/>
            </a:xfrm>
            <a:prstGeom prst="round2SameRect">
              <a:avLst>
                <a:gd name="adj1" fmla="val 29501"/>
                <a:gd name="adj2" fmla="val 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Rectangle 23">
              <a:hlinkClick r:id="rId6" highlightClick="1"/>
            </p:cNvPr>
            <p:cNvSpPr/>
            <p:nvPr/>
          </p:nvSpPr>
          <p:spPr bwMode="gray">
            <a:xfrm>
              <a:off x="7085418" y="6164726"/>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000" u="sng" kern="0" dirty="0">
                  <a:ea typeface="Arial Unicode MS" pitchFamily="34" charset="-128"/>
                  <a:cs typeface="Arial Unicode MS" pitchFamily="34" charset="-128"/>
                  <a:hlinkClick r:id="rId6"/>
                </a:rPr>
                <a:t>Can’t Find Your PO?</a:t>
              </a:r>
              <a:endParaRPr kumimoji="0" lang="en-US" sz="1000" b="0" i="0" u="sng" strike="noStrike" kern="0" cap="none" spc="0" normalizeH="0" baseline="0" noProof="0" dirty="0">
                <a:ln>
                  <a:noFill/>
                </a:ln>
                <a:effectLst/>
                <a:uLnTx/>
                <a:uFillTx/>
                <a:ea typeface="Arial Unicode MS" pitchFamily="34" charset="-128"/>
                <a:cs typeface="Arial Unicode MS" pitchFamily="34" charset="-128"/>
              </a:endParaRPr>
            </a:p>
          </p:txBody>
        </p:sp>
      </p:grpSp>
      <p:sp>
        <p:nvSpPr>
          <p:cNvPr id="26" name="Action Button: Help 25">
            <a:hlinkClick r:id="rId7"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31" name="Group 30"/>
          <p:cNvGrpSpPr/>
          <p:nvPr/>
        </p:nvGrpSpPr>
        <p:grpSpPr>
          <a:xfrm>
            <a:off x="7223469" y="167979"/>
            <a:ext cx="1414722" cy="275496"/>
            <a:chOff x="7223468" y="202707"/>
            <a:chExt cx="1414722" cy="275496"/>
          </a:xfrm>
        </p:grpSpPr>
        <p:sp>
          <p:nvSpPr>
            <p:cNvPr id="32"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3" name="Action Button: Home 13">
              <a:hlinkClick r:id="rId8"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4"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5" name="Action Button: Beginning 15">
              <a:hlinkClick r:id="rId9"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25" name="Picture 24">
            <a:extLst>
              <a:ext uri="{FF2B5EF4-FFF2-40B4-BE49-F238E27FC236}">
                <a16:creationId xmlns:a16="http://schemas.microsoft.com/office/drawing/2014/main" id="{AA980393-4A82-47A8-A9BB-F0D4CD4D360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405134" y="1262555"/>
            <a:ext cx="2148816" cy="1300309"/>
          </a:xfrm>
          <a:prstGeom prst="rect">
            <a:avLst/>
          </a:prstGeom>
          <a:ln>
            <a:solidFill>
              <a:schemeClr val="tx1"/>
            </a:solidFill>
          </a:ln>
        </p:spPr>
      </p:pic>
      <p:sp>
        <p:nvSpPr>
          <p:cNvPr id="27" name="Oval 26">
            <a:extLst>
              <a:ext uri="{FF2B5EF4-FFF2-40B4-BE49-F238E27FC236}">
                <a16:creationId xmlns:a16="http://schemas.microsoft.com/office/drawing/2014/main" id="{09B7BF7D-7B43-4473-B0AB-1144649EF9FD}"/>
              </a:ext>
            </a:extLst>
          </p:cNvPr>
          <p:cNvSpPr/>
          <p:nvPr/>
        </p:nvSpPr>
        <p:spPr bwMode="gray">
          <a:xfrm>
            <a:off x="8119641" y="198658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4024561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r>
              <a:rPr lang="en-US" dirty="0" err="1"/>
              <a:t>Invoice</a:t>
            </a:r>
            <a:r>
              <a:rPr lang="en-US" dirty="0"/>
              <a:t> via PO Flip</a:t>
            </a:r>
            <a:br>
              <a:rPr lang="en-US" dirty="0"/>
            </a:br>
            <a:r>
              <a:rPr lang="en-US" sz="2000" b="0" dirty="0"/>
              <a:t>Header </a:t>
            </a:r>
          </a:p>
        </p:txBody>
      </p:sp>
      <p:sp>
        <p:nvSpPr>
          <p:cNvPr id="19" name="TextBox 18"/>
          <p:cNvSpPr txBox="1"/>
          <p:nvPr/>
        </p:nvSpPr>
        <p:spPr>
          <a:xfrm>
            <a:off x="324000" y="1512000"/>
            <a:ext cx="4944327" cy="4808575"/>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latin typeface="+mj-lt"/>
              </a:rPr>
              <a:t>Invoice is automatically pre-populated with the PO data. Complete all fields marked with an asterisk and add tax as applicable. </a:t>
            </a:r>
          </a:p>
          <a:p>
            <a:pPr marL="342900" indent="-342900">
              <a:lnSpc>
                <a:spcPts val="1700"/>
              </a:lnSpc>
              <a:spcBef>
                <a:spcPts val="0"/>
              </a:spcBef>
              <a:spcAft>
                <a:spcPts val="600"/>
              </a:spcAft>
              <a:buClr>
                <a:srgbClr val="F0AB00"/>
              </a:buClr>
              <a:buSzPct val="120000"/>
              <a:buAutoNum type="arabicPeriod"/>
            </a:pPr>
            <a:r>
              <a:rPr lang="en-US" sz="1400" b="1" dirty="0">
                <a:latin typeface="+mj-lt"/>
              </a:rPr>
              <a:t>Enter an Invoice # </a:t>
            </a:r>
            <a:r>
              <a:rPr lang="en-US" sz="1400" dirty="0">
                <a:latin typeface="+mj-lt"/>
              </a:rPr>
              <a:t>which is your unique number for invoice identification. The Invoice Date will auto-populate.  </a:t>
            </a:r>
          </a:p>
          <a:p>
            <a:pPr marL="342900" indent="-342900">
              <a:lnSpc>
                <a:spcPts val="1700"/>
              </a:lnSpc>
              <a:spcBef>
                <a:spcPts val="0"/>
              </a:spcBef>
              <a:spcAft>
                <a:spcPts val="600"/>
              </a:spcAft>
              <a:buClr>
                <a:srgbClr val="F0AB00"/>
              </a:buClr>
              <a:buSzPct val="120000"/>
              <a:buAutoNum type="arabicPeriod"/>
            </a:pPr>
            <a:r>
              <a:rPr lang="en-US" sz="1400" b="1" dirty="0">
                <a:latin typeface="+mj-lt"/>
              </a:rPr>
              <a:t>Select Remit-To</a:t>
            </a:r>
            <a:r>
              <a:rPr lang="en-US" sz="1400" dirty="0">
                <a:latin typeface="+mj-lt"/>
              </a:rPr>
              <a:t> address from the drop down box if you have entered more than one.</a:t>
            </a:r>
          </a:p>
          <a:p>
            <a:pPr marL="342900" indent="-342900">
              <a:lnSpc>
                <a:spcPts val="1700"/>
              </a:lnSpc>
              <a:spcBef>
                <a:spcPts val="0"/>
              </a:spcBef>
              <a:spcAft>
                <a:spcPts val="600"/>
              </a:spcAft>
              <a:buClr>
                <a:srgbClr val="F0AB00"/>
              </a:buClr>
              <a:buSzPct val="120000"/>
              <a:buAutoNum type="arabicPeriod"/>
            </a:pPr>
            <a:r>
              <a:rPr lang="en-US" sz="1400" b="1" dirty="0">
                <a:latin typeface="+mj-lt"/>
              </a:rPr>
              <a:t>Tax and Shipping can be entered</a:t>
            </a:r>
            <a:r>
              <a:rPr lang="en-US" sz="1400" dirty="0">
                <a:latin typeface="+mj-lt"/>
              </a:rPr>
              <a:t> at either the Header or Line level by selecting the appropriate radio button.</a:t>
            </a:r>
          </a:p>
          <a:p>
            <a:pPr marL="342900" indent="-342900">
              <a:lnSpc>
                <a:spcPts val="1700"/>
              </a:lnSpc>
              <a:spcBef>
                <a:spcPts val="0"/>
              </a:spcBef>
              <a:spcAft>
                <a:spcPts val="600"/>
              </a:spcAft>
              <a:buClr>
                <a:srgbClr val="F0AB00"/>
              </a:buClr>
              <a:buSzPct val="120000"/>
              <a:buAutoNum type="arabicPeriod"/>
            </a:pPr>
            <a:r>
              <a:rPr lang="en-US" sz="1400" b="1" dirty="0">
                <a:latin typeface="+mj-lt"/>
              </a:rPr>
              <a:t>You can also add some additional information</a:t>
            </a:r>
            <a:r>
              <a:rPr lang="en-US" sz="1400" dirty="0">
                <a:latin typeface="+mj-lt"/>
              </a:rPr>
              <a:t> to the Header of the invoice such as: Special Handling, Payment Term, Comment, Attachment, Shipping Documents.</a:t>
            </a:r>
          </a:p>
          <a:p>
            <a:pPr marL="342900" indent="-342900">
              <a:lnSpc>
                <a:spcPts val="1700"/>
              </a:lnSpc>
              <a:spcBef>
                <a:spcPts val="0"/>
              </a:spcBef>
              <a:spcAft>
                <a:spcPts val="600"/>
              </a:spcAft>
              <a:buClr>
                <a:srgbClr val="F0AB00"/>
              </a:buClr>
              <a:buSzPct val="120000"/>
              <a:buAutoNum type="arabicPeriod"/>
            </a:pPr>
            <a:r>
              <a:rPr lang="en-US" sz="1400" b="1" dirty="0">
                <a:latin typeface="+mj-lt"/>
              </a:rPr>
              <a:t>Scroll</a:t>
            </a:r>
            <a:r>
              <a:rPr lang="en-US" sz="1400" dirty="0">
                <a:latin typeface="+mj-lt"/>
              </a:rPr>
              <a:t> down to the Line items section to select the line items being invoiced.</a:t>
            </a:r>
          </a:p>
          <a:p>
            <a:pPr>
              <a:lnSpc>
                <a:spcPts val="1700"/>
              </a:lnSpc>
              <a:spcBef>
                <a:spcPts val="0"/>
              </a:spcBef>
              <a:spcAft>
                <a:spcPts val="600"/>
              </a:spcAft>
              <a:buClr>
                <a:srgbClr val="F0AB00"/>
              </a:buClr>
              <a:buSzPct val="120000"/>
            </a:pPr>
            <a:r>
              <a:rPr lang="en-US" sz="1400" b="1" dirty="0"/>
              <a:t>Note: </a:t>
            </a:r>
            <a:r>
              <a:rPr lang="en-US" sz="1400" dirty="0"/>
              <a:t>Support of additional Reference Documents &amp; Dates is applicable for CSC customers only; </a:t>
            </a:r>
            <a:r>
              <a:rPr lang="en-US" sz="1400" dirty="0">
                <a:latin typeface="+mj-lt"/>
              </a:rPr>
              <a:t>Attachment file size should not exceed 40MB.</a:t>
            </a:r>
          </a:p>
        </p:txBody>
      </p:sp>
      <p:grpSp>
        <p:nvGrpSpPr>
          <p:cNvPr id="6" name="Group 5"/>
          <p:cNvGrpSpPr/>
          <p:nvPr/>
        </p:nvGrpSpPr>
        <p:grpSpPr>
          <a:xfrm>
            <a:off x="5730086" y="1511999"/>
            <a:ext cx="2982114" cy="1561543"/>
            <a:chOff x="5717735" y="1511999"/>
            <a:chExt cx="2982114" cy="1561543"/>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7735" y="1511999"/>
              <a:ext cx="2982114" cy="1561543"/>
            </a:xfrm>
            <a:prstGeom prst="rect">
              <a:avLst/>
            </a:prstGeom>
            <a:ln>
              <a:solidFill>
                <a:schemeClr val="tx1"/>
              </a:solidFill>
            </a:ln>
          </p:spPr>
        </p:pic>
        <p:sp>
          <p:nvSpPr>
            <p:cNvPr id="20" name="Oval 19"/>
            <p:cNvSpPr/>
            <p:nvPr/>
          </p:nvSpPr>
          <p:spPr bwMode="gray">
            <a:xfrm>
              <a:off x="8240465" y="223662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26" name="Oval 25"/>
            <p:cNvSpPr/>
            <p:nvPr/>
          </p:nvSpPr>
          <p:spPr bwMode="gray">
            <a:xfrm>
              <a:off x="8236370" y="274912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grpSp>
        <p:nvGrpSpPr>
          <p:cNvPr id="7" name="Group 6"/>
          <p:cNvGrpSpPr/>
          <p:nvPr/>
        </p:nvGrpSpPr>
        <p:grpSpPr>
          <a:xfrm>
            <a:off x="5738377" y="3281292"/>
            <a:ext cx="2973823" cy="513835"/>
            <a:chOff x="5726025" y="3281292"/>
            <a:chExt cx="2973823" cy="513835"/>
          </a:xfrm>
        </p:grpSpPr>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26025" y="3281292"/>
              <a:ext cx="2973823" cy="513835"/>
            </a:xfrm>
            <a:prstGeom prst="rect">
              <a:avLst/>
            </a:prstGeom>
            <a:ln>
              <a:solidFill>
                <a:schemeClr val="tx1"/>
              </a:solidFill>
            </a:ln>
          </p:spPr>
        </p:pic>
        <p:sp>
          <p:nvSpPr>
            <p:cNvPr id="27" name="Oval 26"/>
            <p:cNvSpPr/>
            <p:nvPr/>
          </p:nvSpPr>
          <p:spPr bwMode="gray">
            <a:xfrm>
              <a:off x="7246923" y="331913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grpSp>
        <p:nvGrpSpPr>
          <p:cNvPr id="8" name="Group 7"/>
          <p:cNvGrpSpPr/>
          <p:nvPr/>
        </p:nvGrpSpPr>
        <p:grpSpPr>
          <a:xfrm>
            <a:off x="5773714" y="3998256"/>
            <a:ext cx="2938486" cy="473603"/>
            <a:chOff x="5761362" y="3998256"/>
            <a:chExt cx="2938486" cy="473603"/>
          </a:xfrm>
        </p:grpSpPr>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61362" y="3998256"/>
              <a:ext cx="2938486" cy="473603"/>
            </a:xfrm>
            <a:prstGeom prst="rect">
              <a:avLst/>
            </a:prstGeom>
            <a:ln>
              <a:solidFill>
                <a:schemeClr val="tx1"/>
              </a:solidFill>
            </a:ln>
          </p:spPr>
        </p:pic>
        <p:sp>
          <p:nvSpPr>
            <p:cNvPr id="28" name="Oval 27"/>
            <p:cNvSpPr/>
            <p:nvPr/>
          </p:nvSpPr>
          <p:spPr bwMode="gray">
            <a:xfrm>
              <a:off x="7246923" y="401598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sp>
        <p:nvSpPr>
          <p:cNvPr id="29" name="Oval 28"/>
          <p:cNvSpPr/>
          <p:nvPr/>
        </p:nvSpPr>
        <p:spPr bwMode="gray">
          <a:xfrm>
            <a:off x="8240466" y="4763924"/>
            <a:ext cx="220267" cy="219075"/>
          </a:xfrm>
          <a:prstGeom prst="ellipse">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nvGrpSpPr>
          <p:cNvPr id="9" name="Group 8"/>
          <p:cNvGrpSpPr/>
          <p:nvPr/>
        </p:nvGrpSpPr>
        <p:grpSpPr>
          <a:xfrm>
            <a:off x="7062041" y="4674988"/>
            <a:ext cx="1650159" cy="1790931"/>
            <a:chOff x="7049689" y="4674988"/>
            <a:chExt cx="1650159" cy="1790931"/>
          </a:xfrm>
        </p:grpSpPr>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49689" y="4674988"/>
              <a:ext cx="1650159" cy="1790931"/>
            </a:xfrm>
            <a:prstGeom prst="rect">
              <a:avLst/>
            </a:prstGeom>
            <a:ln>
              <a:solidFill>
                <a:schemeClr val="tx1"/>
              </a:solidFill>
            </a:ln>
          </p:spPr>
        </p:pic>
        <p:sp>
          <p:nvSpPr>
            <p:cNvPr id="16" name="Oval 15"/>
            <p:cNvSpPr/>
            <p:nvPr/>
          </p:nvSpPr>
          <p:spPr bwMode="gray">
            <a:xfrm>
              <a:off x="8107289" y="489530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sp>
        <p:nvSpPr>
          <p:cNvPr id="30" name="Action Button: Help 29">
            <a:hlinkClick r:id="rId7"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31" name="Group 30"/>
          <p:cNvGrpSpPr/>
          <p:nvPr/>
        </p:nvGrpSpPr>
        <p:grpSpPr>
          <a:xfrm>
            <a:off x="7223469" y="167979"/>
            <a:ext cx="1414722" cy="275496"/>
            <a:chOff x="7223468" y="202707"/>
            <a:chExt cx="1414722" cy="275496"/>
          </a:xfrm>
        </p:grpSpPr>
        <p:sp>
          <p:nvSpPr>
            <p:cNvPr id="32"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3"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4"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5" name="Action Button: Beginning 15">
              <a:hlinkClick r:id="rId8"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409604082"/>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5"/>
          <p:cNvSpPr>
            <a:spLocks noGrp="1"/>
          </p:cNvSpPr>
          <p:nvPr>
            <p:ph type="title"/>
          </p:nvPr>
        </p:nvSpPr>
        <p:spPr/>
        <p:txBody>
          <a:bodyPr/>
          <a:lstStyle/>
          <a:p>
            <a:r>
              <a:rPr lang="en-US" dirty="0" err="1"/>
              <a:t>Invoice</a:t>
            </a:r>
            <a:r>
              <a:rPr lang="en-US" dirty="0"/>
              <a:t> via PO Flip</a:t>
            </a:r>
            <a:br>
              <a:rPr lang="en-US" dirty="0"/>
            </a:br>
            <a:r>
              <a:rPr lang="en-US" sz="2000" b="0" dirty="0"/>
              <a:t>Line Items</a:t>
            </a:r>
          </a:p>
        </p:txBody>
      </p:sp>
      <p:sp>
        <p:nvSpPr>
          <p:cNvPr id="13" name="TextBox 12"/>
          <p:cNvSpPr txBox="1"/>
          <p:nvPr/>
        </p:nvSpPr>
        <p:spPr>
          <a:xfrm>
            <a:off x="323999" y="1512000"/>
            <a:ext cx="5589763" cy="4669725"/>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latin typeface="+mj-lt"/>
              </a:rPr>
              <a:t>Line Items section shows the line items from the Purchase Order.</a:t>
            </a:r>
          </a:p>
          <a:p>
            <a:pPr marL="342900" indent="-342900">
              <a:lnSpc>
                <a:spcPts val="1700"/>
              </a:lnSpc>
              <a:spcBef>
                <a:spcPts val="0"/>
              </a:spcBef>
              <a:spcAft>
                <a:spcPts val="600"/>
              </a:spcAft>
              <a:buClr>
                <a:srgbClr val="F0AB00"/>
              </a:buClr>
              <a:buSzPct val="120000"/>
              <a:buAutoNum type="arabicPeriod"/>
            </a:pPr>
            <a:r>
              <a:rPr lang="en-US" sz="1400" b="1" dirty="0">
                <a:latin typeface="+mj-lt"/>
              </a:rPr>
              <a:t>Review or update Quantity </a:t>
            </a:r>
            <a:r>
              <a:rPr lang="en-US" sz="1400" dirty="0">
                <a:latin typeface="+mj-lt"/>
              </a:rPr>
              <a:t>for each line item you are invoicing.</a:t>
            </a:r>
          </a:p>
          <a:p>
            <a:pPr marL="342900" indent="-342900">
              <a:lnSpc>
                <a:spcPts val="1700"/>
              </a:lnSpc>
              <a:spcBef>
                <a:spcPts val="0"/>
              </a:spcBef>
              <a:spcAft>
                <a:spcPts val="600"/>
              </a:spcAft>
              <a:buClr>
                <a:srgbClr val="F0AB00"/>
              </a:buClr>
              <a:buSzPct val="120000"/>
              <a:buAutoNum type="arabicPeriod"/>
            </a:pPr>
            <a:r>
              <a:rPr lang="en-US" sz="1400" b="1" dirty="0">
                <a:latin typeface="+mj-lt"/>
              </a:rPr>
              <a:t>Click</a:t>
            </a:r>
            <a:r>
              <a:rPr lang="en-US" sz="1400" dirty="0">
                <a:latin typeface="+mj-lt"/>
              </a:rPr>
              <a:t> on the line item’s Green slider to exclude it from the invoice, i</a:t>
            </a:r>
            <a:r>
              <a:rPr lang="en-US" sz="1400" dirty="0"/>
              <a:t>f line item should not be invoiced</a:t>
            </a:r>
            <a:r>
              <a:rPr lang="en-US" sz="1400" dirty="0">
                <a:latin typeface="+mj-lt"/>
              </a:rPr>
              <a:t> OR click the check box on the left of the item and click Delete to remove the line item from the invoice. You can generate another invoice later to bill for that item.</a:t>
            </a:r>
          </a:p>
          <a:p>
            <a:pPr marL="342900" indent="-342900">
              <a:lnSpc>
                <a:spcPts val="1700"/>
              </a:lnSpc>
              <a:spcBef>
                <a:spcPts val="0"/>
              </a:spcBef>
              <a:spcAft>
                <a:spcPts val="600"/>
              </a:spcAft>
              <a:buClr>
                <a:srgbClr val="F0AB00"/>
              </a:buClr>
              <a:buSzPct val="120000"/>
              <a:buAutoNum type="arabicPeriod"/>
            </a:pPr>
            <a:r>
              <a:rPr lang="en-US" sz="1400" b="1" dirty="0">
                <a:latin typeface="+mj-lt"/>
              </a:rPr>
              <a:t>Select</a:t>
            </a:r>
            <a:r>
              <a:rPr lang="en-US" sz="1400" dirty="0">
                <a:latin typeface="+mj-lt"/>
              </a:rPr>
              <a:t> the line item to which tax is to be applied using the Line Item # checkbox. To apply the same tax to multiple line items select those line items to be taxed at the desired rate.</a:t>
            </a:r>
          </a:p>
          <a:p>
            <a:pPr marL="342900" indent="-342900">
              <a:lnSpc>
                <a:spcPts val="1700"/>
              </a:lnSpc>
              <a:spcBef>
                <a:spcPts val="0"/>
              </a:spcBef>
              <a:spcAft>
                <a:spcPts val="600"/>
              </a:spcAft>
              <a:buClr>
                <a:srgbClr val="F0AB00"/>
              </a:buClr>
              <a:buSzPct val="120000"/>
              <a:buAutoNum type="arabicPeriod"/>
            </a:pPr>
            <a:r>
              <a:rPr lang="en-US" sz="1400" dirty="0">
                <a:latin typeface="+mj-lt"/>
              </a:rPr>
              <a:t>To configure additional Tax Options within the Tax Category tool, use the </a:t>
            </a:r>
            <a:r>
              <a:rPr lang="en-US" sz="1400" b="1" dirty="0">
                <a:latin typeface="+mj-lt"/>
              </a:rPr>
              <a:t>Configure Tax Menu </a:t>
            </a:r>
            <a:r>
              <a:rPr lang="en-US" sz="1400" dirty="0">
                <a:latin typeface="+mj-lt"/>
              </a:rPr>
              <a:t>option.</a:t>
            </a:r>
          </a:p>
          <a:p>
            <a:pPr marL="342900" indent="-342900">
              <a:lnSpc>
                <a:spcPts val="1700"/>
              </a:lnSpc>
              <a:spcBef>
                <a:spcPts val="0"/>
              </a:spcBef>
              <a:spcAft>
                <a:spcPts val="600"/>
              </a:spcAft>
              <a:buClr>
                <a:srgbClr val="F0AB00"/>
              </a:buClr>
              <a:buSzPct val="120000"/>
              <a:buAutoNum type="arabicPeriod"/>
            </a:pPr>
            <a:r>
              <a:rPr lang="en-US" sz="1400" b="1" dirty="0">
                <a:latin typeface="+mj-lt"/>
              </a:rPr>
              <a:t>Check</a:t>
            </a:r>
            <a:r>
              <a:rPr lang="en-US" sz="1400" dirty="0">
                <a:latin typeface="+mj-lt"/>
              </a:rPr>
              <a:t> Tax Category and use the drop down to select from the displayed options. Click Add to Included Lines. </a:t>
            </a:r>
          </a:p>
        </p:txBody>
      </p:sp>
      <p:grpSp>
        <p:nvGrpSpPr>
          <p:cNvPr id="7" name="Group 6"/>
          <p:cNvGrpSpPr/>
          <p:nvPr/>
        </p:nvGrpSpPr>
        <p:grpSpPr>
          <a:xfrm>
            <a:off x="6620206" y="1512000"/>
            <a:ext cx="2091994" cy="598653"/>
            <a:chOff x="6620206" y="1471919"/>
            <a:chExt cx="2091994" cy="598653"/>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20206" y="1471919"/>
              <a:ext cx="2091994" cy="598653"/>
            </a:xfrm>
            <a:prstGeom prst="rect">
              <a:avLst/>
            </a:prstGeom>
            <a:ln>
              <a:solidFill>
                <a:schemeClr val="tx1"/>
              </a:solidFill>
            </a:ln>
          </p:spPr>
        </p:pic>
        <p:sp>
          <p:nvSpPr>
            <p:cNvPr id="14" name="Oval 13"/>
            <p:cNvSpPr/>
            <p:nvPr/>
          </p:nvSpPr>
          <p:spPr bwMode="gray">
            <a:xfrm>
              <a:off x="7153346" y="153651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grpSp>
      <p:grpSp>
        <p:nvGrpSpPr>
          <p:cNvPr id="9" name="Group 8"/>
          <p:cNvGrpSpPr/>
          <p:nvPr/>
        </p:nvGrpSpPr>
        <p:grpSpPr>
          <a:xfrm>
            <a:off x="6620206" y="2261306"/>
            <a:ext cx="2091994" cy="1596282"/>
            <a:chOff x="6630455" y="2217653"/>
            <a:chExt cx="2091994" cy="1596282"/>
          </a:xfrm>
        </p:grpSpPr>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30455" y="2217653"/>
              <a:ext cx="2091994" cy="1596282"/>
            </a:xfrm>
            <a:prstGeom prst="rect">
              <a:avLst/>
            </a:prstGeom>
            <a:ln>
              <a:solidFill>
                <a:schemeClr val="tx1"/>
              </a:solidFill>
            </a:ln>
          </p:spPr>
        </p:pic>
        <p:sp>
          <p:nvSpPr>
            <p:cNvPr id="23" name="Oval 22"/>
            <p:cNvSpPr/>
            <p:nvPr/>
          </p:nvSpPr>
          <p:spPr bwMode="gray">
            <a:xfrm>
              <a:off x="7331161" y="264852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grpSp>
        <p:nvGrpSpPr>
          <p:cNvPr id="10" name="Group 9"/>
          <p:cNvGrpSpPr/>
          <p:nvPr/>
        </p:nvGrpSpPr>
        <p:grpSpPr>
          <a:xfrm>
            <a:off x="6609957" y="4003471"/>
            <a:ext cx="2102243" cy="547604"/>
            <a:chOff x="6620206" y="3959818"/>
            <a:chExt cx="2102243" cy="547604"/>
          </a:xfrm>
        </p:grpSpPr>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20206" y="3959818"/>
              <a:ext cx="2102243" cy="547604"/>
            </a:xfrm>
            <a:prstGeom prst="rect">
              <a:avLst/>
            </a:prstGeom>
            <a:ln>
              <a:solidFill>
                <a:schemeClr val="tx1"/>
              </a:solidFill>
            </a:ln>
          </p:spPr>
        </p:pic>
        <p:sp>
          <p:nvSpPr>
            <p:cNvPr id="30" name="Oval 29"/>
            <p:cNvSpPr/>
            <p:nvPr/>
          </p:nvSpPr>
          <p:spPr bwMode="gray">
            <a:xfrm>
              <a:off x="6640704" y="401454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grpSp>
        <p:nvGrpSpPr>
          <p:cNvPr id="11" name="Group 10"/>
          <p:cNvGrpSpPr/>
          <p:nvPr/>
        </p:nvGrpSpPr>
        <p:grpSpPr>
          <a:xfrm>
            <a:off x="6630455" y="4701728"/>
            <a:ext cx="2081745" cy="1020898"/>
            <a:chOff x="6625330" y="4658075"/>
            <a:chExt cx="2081745" cy="1020898"/>
          </a:xfrm>
        </p:grpSpPr>
        <p:pic>
          <p:nvPicPr>
            <p:cNvPr id="6" name="Pictur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25330" y="4658075"/>
              <a:ext cx="2081745" cy="1020898"/>
            </a:xfrm>
            <a:prstGeom prst="rect">
              <a:avLst/>
            </a:prstGeom>
            <a:ln>
              <a:solidFill>
                <a:schemeClr val="tx1"/>
              </a:solidFill>
            </a:ln>
          </p:spPr>
        </p:pic>
        <p:sp>
          <p:nvSpPr>
            <p:cNvPr id="33" name="Oval 32"/>
            <p:cNvSpPr/>
            <p:nvPr/>
          </p:nvSpPr>
          <p:spPr bwMode="gray">
            <a:xfrm>
              <a:off x="7863859" y="4842050"/>
              <a:ext cx="211979"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grpSp>
        <p:nvGrpSpPr>
          <p:cNvPr id="16" name="Group 15"/>
          <p:cNvGrpSpPr/>
          <p:nvPr/>
        </p:nvGrpSpPr>
        <p:grpSpPr>
          <a:xfrm>
            <a:off x="6630455" y="5862369"/>
            <a:ext cx="2081745" cy="546956"/>
            <a:chOff x="6630454" y="5849712"/>
            <a:chExt cx="2081745" cy="546956"/>
          </a:xfrm>
        </p:grpSpPr>
        <p:pic>
          <p:nvPicPr>
            <p:cNvPr id="8" name="Picture 7"/>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630454" y="5849712"/>
              <a:ext cx="2081745" cy="546956"/>
            </a:xfrm>
            <a:prstGeom prst="rect">
              <a:avLst/>
            </a:prstGeom>
            <a:ln>
              <a:solidFill>
                <a:schemeClr val="tx1"/>
              </a:solidFill>
            </a:ln>
          </p:spPr>
        </p:pic>
        <p:sp>
          <p:nvSpPr>
            <p:cNvPr id="35" name="Oval 34"/>
            <p:cNvSpPr/>
            <p:nvPr/>
          </p:nvSpPr>
          <p:spPr bwMode="gray">
            <a:xfrm>
              <a:off x="7863859" y="6123190"/>
              <a:ext cx="211979"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5</a:t>
              </a:r>
            </a:p>
          </p:txBody>
        </p:sp>
      </p:grpSp>
      <p:sp>
        <p:nvSpPr>
          <p:cNvPr id="26" name="Action Button: Help 25">
            <a:hlinkClick r:id="rId8"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7" name="Group 26"/>
          <p:cNvGrpSpPr/>
          <p:nvPr/>
        </p:nvGrpSpPr>
        <p:grpSpPr>
          <a:xfrm>
            <a:off x="7223469" y="167979"/>
            <a:ext cx="1414722" cy="275496"/>
            <a:chOff x="7223468" y="202707"/>
            <a:chExt cx="1414722" cy="275496"/>
          </a:xfrm>
        </p:grpSpPr>
        <p:sp>
          <p:nvSpPr>
            <p:cNvPr id="28"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1"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2" name="Action Button: Beginning 15">
              <a:hlinkClick r:id="rId9"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3497926447"/>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p:txBody>
          <a:bodyPr/>
          <a:lstStyle/>
          <a:p>
            <a:r>
              <a:rPr lang="en-US" dirty="0" err="1"/>
              <a:t>Invoice</a:t>
            </a:r>
            <a:r>
              <a:rPr lang="en-US" dirty="0"/>
              <a:t> via PO Flip</a:t>
            </a:r>
            <a:br>
              <a:rPr lang="en-US" dirty="0"/>
            </a:br>
            <a:r>
              <a:rPr lang="en-US" sz="2000" b="0" dirty="0"/>
              <a:t>Additional Tax Options &amp; Line Item Shipping</a:t>
            </a:r>
          </a:p>
        </p:txBody>
      </p:sp>
      <p:sp>
        <p:nvSpPr>
          <p:cNvPr id="18" name="TextBox 17"/>
          <p:cNvSpPr txBox="1"/>
          <p:nvPr/>
        </p:nvSpPr>
        <p:spPr>
          <a:xfrm>
            <a:off x="323999" y="1512000"/>
            <a:ext cx="4279513" cy="3742052"/>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latin typeface="+mj-lt"/>
              </a:rPr>
              <a:t>To configure additional tax options click Configure Tax Menu under the Tax Category drop down. Create new tax categories and as needed.</a:t>
            </a:r>
          </a:p>
          <a:p>
            <a:pPr marL="342900" indent="-342900">
              <a:lnSpc>
                <a:spcPts val="1700"/>
              </a:lnSpc>
              <a:spcBef>
                <a:spcPts val="0"/>
              </a:spcBef>
              <a:spcAft>
                <a:spcPts val="600"/>
              </a:spcAft>
              <a:buClr>
                <a:srgbClr val="F0AB00"/>
              </a:buClr>
              <a:buSzPct val="120000"/>
              <a:buAutoNum type="arabicPeriod"/>
            </a:pPr>
            <a:r>
              <a:rPr lang="en-US" sz="1400" b="1" dirty="0"/>
              <a:t>Select</a:t>
            </a:r>
            <a:r>
              <a:rPr lang="en-US" sz="1400" dirty="0"/>
              <a:t> the </a:t>
            </a:r>
            <a:r>
              <a:rPr lang="en-US" sz="1400" b="1" dirty="0"/>
              <a:t>Line Item </a:t>
            </a:r>
            <a:r>
              <a:rPr lang="en-US" sz="1400" dirty="0">
                <a:latin typeface="+mj-lt"/>
              </a:rPr>
              <a:t>to apply different tax rates to each line item. </a:t>
            </a:r>
          </a:p>
          <a:p>
            <a:pPr marL="342900" indent="-342900">
              <a:lnSpc>
                <a:spcPts val="1700"/>
              </a:lnSpc>
              <a:spcBef>
                <a:spcPts val="0"/>
              </a:spcBef>
              <a:spcAft>
                <a:spcPts val="600"/>
              </a:spcAft>
              <a:buClr>
                <a:srgbClr val="F0AB00"/>
              </a:buClr>
              <a:buSzPct val="120000"/>
              <a:buAutoNum type="arabicPeriod"/>
            </a:pPr>
            <a:r>
              <a:rPr lang="en-US" sz="1400" b="1" dirty="0">
                <a:latin typeface="+mj-lt"/>
              </a:rPr>
              <a:t>Click</a:t>
            </a:r>
            <a:r>
              <a:rPr lang="en-US" sz="1400" dirty="0">
                <a:latin typeface="+mj-lt"/>
              </a:rPr>
              <a:t> </a:t>
            </a:r>
            <a:r>
              <a:rPr lang="en-US" sz="1400" b="1" dirty="0">
                <a:latin typeface="+mj-lt"/>
              </a:rPr>
              <a:t>Line Item Actions &gt; Add &gt; Tax</a:t>
            </a:r>
            <a:r>
              <a:rPr lang="en-US" sz="1400" dirty="0">
                <a:latin typeface="+mj-lt"/>
              </a:rPr>
              <a:t>. </a:t>
            </a:r>
            <a:br>
              <a:rPr lang="en-US" sz="1400" dirty="0">
                <a:latin typeface="+mj-lt"/>
              </a:rPr>
            </a:br>
            <a:r>
              <a:rPr lang="en-US" sz="1400" dirty="0">
                <a:latin typeface="+mj-lt"/>
              </a:rPr>
              <a:t>Upon </a:t>
            </a:r>
            <a:r>
              <a:rPr lang="en-US" sz="1400" b="1" dirty="0">
                <a:latin typeface="+mj-lt"/>
              </a:rPr>
              <a:t>refresh</a:t>
            </a:r>
            <a:r>
              <a:rPr lang="en-US" sz="1400" dirty="0">
                <a:latin typeface="+mj-lt"/>
              </a:rPr>
              <a:t>, the Tax fields will display</a:t>
            </a:r>
            <a:br>
              <a:rPr lang="en-US" sz="1400" dirty="0">
                <a:latin typeface="+mj-lt"/>
              </a:rPr>
            </a:br>
            <a:r>
              <a:rPr lang="en-US" sz="1400" dirty="0">
                <a:latin typeface="+mj-lt"/>
              </a:rPr>
              <a:t>for each selected line item.</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Click</a:t>
            </a:r>
            <a:r>
              <a:rPr lang="en-US" sz="1400" dirty="0">
                <a:cs typeface="Arial" charset="0"/>
              </a:rPr>
              <a:t> Remove to remove a tax line item, if not necessary.</a:t>
            </a:r>
            <a:endParaRPr lang="en-US" sz="1400" dirty="0">
              <a:latin typeface="+mj-lt"/>
            </a:endParaRPr>
          </a:p>
          <a:p>
            <a:pPr marL="342900" indent="-342900">
              <a:lnSpc>
                <a:spcPts val="1700"/>
              </a:lnSpc>
              <a:spcBef>
                <a:spcPts val="0"/>
              </a:spcBef>
              <a:spcAft>
                <a:spcPts val="600"/>
              </a:spcAft>
              <a:buClr>
                <a:srgbClr val="F0AB00"/>
              </a:buClr>
              <a:buSzPct val="120000"/>
              <a:buAutoNum type="arabicPeriod"/>
            </a:pPr>
            <a:r>
              <a:rPr lang="en-US" sz="1400" b="1" dirty="0">
                <a:latin typeface="+mj-lt"/>
              </a:rPr>
              <a:t>Select </a:t>
            </a:r>
            <a:r>
              <a:rPr lang="en-US" sz="1400" dirty="0">
                <a:latin typeface="+mj-lt"/>
              </a:rPr>
              <a:t>Category</a:t>
            </a:r>
            <a:r>
              <a:rPr lang="en-US" sz="1400" dirty="0"/>
              <a:t> within each line item</a:t>
            </a:r>
            <a:r>
              <a:rPr lang="en-US" sz="1400" dirty="0">
                <a:latin typeface="+mj-lt"/>
              </a:rPr>
              <a:t>, then either populate the rate (%) or tax amount and click update.</a:t>
            </a:r>
          </a:p>
          <a:p>
            <a:pPr marL="342900" indent="-342900">
              <a:lnSpc>
                <a:spcPts val="1700"/>
              </a:lnSpc>
              <a:spcBef>
                <a:spcPts val="0"/>
              </a:spcBef>
              <a:spcAft>
                <a:spcPts val="600"/>
              </a:spcAft>
              <a:buClr>
                <a:srgbClr val="F0AB00"/>
              </a:buClr>
              <a:buSzPct val="120000"/>
              <a:buFontTx/>
              <a:buAutoNum type="arabicPeriod"/>
            </a:pPr>
            <a:r>
              <a:rPr lang="en-US" sz="1400" b="1" dirty="0">
                <a:cs typeface="Arial" charset="0"/>
              </a:rPr>
              <a:t>Enter </a:t>
            </a:r>
            <a:r>
              <a:rPr lang="en-US" sz="1400" dirty="0">
                <a:cs typeface="Arial" charset="0"/>
              </a:rPr>
              <a:t>shipping cost to the applicable line items if line level shipping has been selected.</a:t>
            </a:r>
            <a:endParaRPr lang="en-US" sz="1400" b="1" dirty="0">
              <a:latin typeface="+mj-lt"/>
            </a:endParaRPr>
          </a:p>
        </p:txBody>
      </p:sp>
      <p:grpSp>
        <p:nvGrpSpPr>
          <p:cNvPr id="8" name="Group 7"/>
          <p:cNvGrpSpPr/>
          <p:nvPr/>
        </p:nvGrpSpPr>
        <p:grpSpPr>
          <a:xfrm>
            <a:off x="4882478" y="4045669"/>
            <a:ext cx="3829722" cy="637550"/>
            <a:chOff x="4876393" y="4045669"/>
            <a:chExt cx="3829722" cy="637550"/>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76393" y="4045669"/>
              <a:ext cx="3829722" cy="637550"/>
            </a:xfrm>
            <a:prstGeom prst="rect">
              <a:avLst/>
            </a:prstGeom>
            <a:ln>
              <a:solidFill>
                <a:schemeClr val="tx1"/>
              </a:solidFill>
            </a:ln>
            <a:effectLst/>
          </p:spPr>
        </p:pic>
        <p:sp>
          <p:nvSpPr>
            <p:cNvPr id="24" name="Oval 23"/>
            <p:cNvSpPr/>
            <p:nvPr/>
          </p:nvSpPr>
          <p:spPr bwMode="gray">
            <a:xfrm>
              <a:off x="6627716" y="405851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4</a:t>
              </a:r>
            </a:p>
          </p:txBody>
        </p:sp>
      </p:grpSp>
      <p:grpSp>
        <p:nvGrpSpPr>
          <p:cNvPr id="3" name="Group 2"/>
          <p:cNvGrpSpPr/>
          <p:nvPr/>
        </p:nvGrpSpPr>
        <p:grpSpPr>
          <a:xfrm>
            <a:off x="7972473" y="1505897"/>
            <a:ext cx="739727" cy="1856865"/>
            <a:chOff x="7973869" y="1512000"/>
            <a:chExt cx="739727" cy="1856865"/>
          </a:xfrm>
        </p:grpSpPr>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73869" y="1512000"/>
              <a:ext cx="739727" cy="1856865"/>
            </a:xfrm>
            <a:prstGeom prst="rect">
              <a:avLst/>
            </a:prstGeom>
            <a:ln>
              <a:solidFill>
                <a:schemeClr val="tx1"/>
              </a:solidFill>
            </a:ln>
          </p:spPr>
        </p:pic>
        <p:sp>
          <p:nvSpPr>
            <p:cNvPr id="23" name="Oval 22"/>
            <p:cNvSpPr/>
            <p:nvPr/>
          </p:nvSpPr>
          <p:spPr bwMode="gray">
            <a:xfrm>
              <a:off x="8121037" y="155661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grpSp>
        <p:nvGrpSpPr>
          <p:cNvPr id="7" name="Group 6"/>
          <p:cNvGrpSpPr/>
          <p:nvPr/>
        </p:nvGrpSpPr>
        <p:grpSpPr>
          <a:xfrm>
            <a:off x="4882478" y="1505897"/>
            <a:ext cx="2868583" cy="2085881"/>
            <a:chOff x="4882478" y="1505897"/>
            <a:chExt cx="2868583" cy="2085881"/>
          </a:xfrm>
        </p:grpSpPr>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82478" y="1505897"/>
              <a:ext cx="2868583" cy="2085881"/>
            </a:xfrm>
            <a:prstGeom prst="rect">
              <a:avLst/>
            </a:prstGeom>
            <a:ln>
              <a:solidFill>
                <a:schemeClr val="tx1"/>
              </a:solidFill>
            </a:ln>
          </p:spPr>
        </p:pic>
        <p:sp>
          <p:nvSpPr>
            <p:cNvPr id="19" name="Oval 18"/>
            <p:cNvSpPr/>
            <p:nvPr/>
          </p:nvSpPr>
          <p:spPr bwMode="gray">
            <a:xfrm>
              <a:off x="7394414" y="172497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22" name="Oval 21"/>
            <p:cNvSpPr/>
            <p:nvPr/>
          </p:nvSpPr>
          <p:spPr bwMode="gray">
            <a:xfrm>
              <a:off x="6206635" y="1505897"/>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grpSp>
      <p:grpSp>
        <p:nvGrpSpPr>
          <p:cNvPr id="9" name="Group 8"/>
          <p:cNvGrpSpPr/>
          <p:nvPr/>
        </p:nvGrpSpPr>
        <p:grpSpPr>
          <a:xfrm>
            <a:off x="3196165" y="5137111"/>
            <a:ext cx="5516035" cy="876166"/>
            <a:chOff x="3190080" y="5137111"/>
            <a:chExt cx="5516035" cy="876166"/>
          </a:xfrm>
        </p:grpSpPr>
        <p:pic>
          <p:nvPicPr>
            <p:cNvPr id="6" name="Pictur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90080" y="5137111"/>
              <a:ext cx="5516035" cy="876166"/>
            </a:xfrm>
            <a:prstGeom prst="rect">
              <a:avLst/>
            </a:prstGeom>
            <a:ln>
              <a:solidFill>
                <a:schemeClr val="tx1"/>
              </a:solidFill>
            </a:ln>
          </p:spPr>
        </p:pic>
        <p:sp>
          <p:nvSpPr>
            <p:cNvPr id="27" name="Oval 26"/>
            <p:cNvSpPr/>
            <p:nvPr/>
          </p:nvSpPr>
          <p:spPr bwMode="gray">
            <a:xfrm>
              <a:off x="5980283" y="578208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5</a:t>
              </a:r>
            </a:p>
          </p:txBody>
        </p:sp>
      </p:grpSp>
      <p:sp>
        <p:nvSpPr>
          <p:cNvPr id="29" name="Action Button: Help 28">
            <a:hlinkClick r:id="rId7"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30" name="Group 29"/>
          <p:cNvGrpSpPr/>
          <p:nvPr/>
        </p:nvGrpSpPr>
        <p:grpSpPr>
          <a:xfrm>
            <a:off x="7223469" y="167979"/>
            <a:ext cx="1414722" cy="275496"/>
            <a:chOff x="7223468" y="202707"/>
            <a:chExt cx="1414722" cy="275496"/>
          </a:xfrm>
        </p:grpSpPr>
        <p:sp>
          <p:nvSpPr>
            <p:cNvPr id="31"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2"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3"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4" name="Action Button: Beginning 15">
              <a:hlinkClick r:id="rId8"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22744419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Invoice Allowances and Charges</a:t>
            </a:r>
          </a:p>
        </p:txBody>
      </p:sp>
      <p:sp>
        <p:nvSpPr>
          <p:cNvPr id="9" name="TextBox 8"/>
          <p:cNvSpPr txBox="1"/>
          <p:nvPr/>
        </p:nvSpPr>
        <p:spPr>
          <a:xfrm>
            <a:off x="324001" y="1512000"/>
            <a:ext cx="4631418" cy="2355150"/>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latin typeface="+mj-lt"/>
              </a:rPr>
              <a:t>If Allowances and Charges are included in the PO, these  will convert to the Invoice at either Invoice Header or Line Item Level based on where the information is on PO:</a:t>
            </a:r>
          </a:p>
          <a:p>
            <a:pPr marL="342900" indent="-342900">
              <a:lnSpc>
                <a:spcPts val="1700"/>
              </a:lnSpc>
              <a:spcBef>
                <a:spcPts val="0"/>
              </a:spcBef>
              <a:spcAft>
                <a:spcPts val="600"/>
              </a:spcAft>
              <a:buClr>
                <a:srgbClr val="F0AB00"/>
              </a:buClr>
              <a:buSzPct val="120000"/>
              <a:buAutoNum type="arabicPeriod"/>
            </a:pPr>
            <a:r>
              <a:rPr lang="en-US" sz="1400" b="1" dirty="0">
                <a:latin typeface="+mj-lt"/>
              </a:rPr>
              <a:t>Header Allowance and Charges</a:t>
            </a:r>
          </a:p>
          <a:p>
            <a:pPr marL="342900" indent="-342900">
              <a:lnSpc>
                <a:spcPts val="1700"/>
              </a:lnSpc>
              <a:spcBef>
                <a:spcPts val="0"/>
              </a:spcBef>
              <a:spcAft>
                <a:spcPts val="600"/>
              </a:spcAft>
              <a:buClr>
                <a:srgbClr val="F0AB00"/>
              </a:buClr>
              <a:buSzPct val="120000"/>
              <a:buAutoNum type="arabicPeriod"/>
            </a:pPr>
            <a:r>
              <a:rPr lang="en-US" sz="1400" b="1" dirty="0">
                <a:latin typeface="+mj-lt"/>
              </a:rPr>
              <a:t>Line level Allowance and Charges</a:t>
            </a:r>
          </a:p>
        </p:txBody>
      </p:sp>
      <p:grpSp>
        <p:nvGrpSpPr>
          <p:cNvPr id="3" name="Group 2"/>
          <p:cNvGrpSpPr/>
          <p:nvPr/>
        </p:nvGrpSpPr>
        <p:grpSpPr>
          <a:xfrm>
            <a:off x="324000" y="3429000"/>
            <a:ext cx="4864684" cy="2008184"/>
            <a:chOff x="324000" y="3429000"/>
            <a:chExt cx="4864684" cy="2008184"/>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4000" y="3429000"/>
              <a:ext cx="4864684" cy="2008184"/>
            </a:xfrm>
            <a:prstGeom prst="rect">
              <a:avLst/>
            </a:prstGeom>
            <a:ln>
              <a:solidFill>
                <a:schemeClr val="tx1"/>
              </a:solidFill>
            </a:ln>
          </p:spPr>
        </p:pic>
        <p:sp>
          <p:nvSpPr>
            <p:cNvPr id="11" name="Oval 10"/>
            <p:cNvSpPr/>
            <p:nvPr/>
          </p:nvSpPr>
          <p:spPr bwMode="gray">
            <a:xfrm>
              <a:off x="2646208" y="440861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grpSp>
        <p:nvGrpSpPr>
          <p:cNvPr id="6" name="Group 5"/>
          <p:cNvGrpSpPr/>
          <p:nvPr/>
        </p:nvGrpSpPr>
        <p:grpSpPr>
          <a:xfrm>
            <a:off x="5283200" y="1512000"/>
            <a:ext cx="3429000" cy="3922114"/>
            <a:chOff x="5283200" y="1512000"/>
            <a:chExt cx="3429000" cy="3922114"/>
          </a:xfrm>
        </p:grpSpPr>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83200" y="1512000"/>
              <a:ext cx="3429000" cy="3922114"/>
            </a:xfrm>
            <a:prstGeom prst="rect">
              <a:avLst/>
            </a:prstGeom>
            <a:ln>
              <a:solidFill>
                <a:schemeClr val="tx1"/>
              </a:solidFill>
            </a:ln>
          </p:spPr>
        </p:pic>
        <p:sp>
          <p:nvSpPr>
            <p:cNvPr id="10" name="Oval 9"/>
            <p:cNvSpPr/>
            <p:nvPr/>
          </p:nvSpPr>
          <p:spPr bwMode="gray">
            <a:xfrm>
              <a:off x="6887566" y="440861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grpSp>
      <p:sp>
        <p:nvSpPr>
          <p:cNvPr id="16" name="Action Button: Help 15">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7" name="Group 16"/>
          <p:cNvGrpSpPr/>
          <p:nvPr/>
        </p:nvGrpSpPr>
        <p:grpSpPr>
          <a:xfrm>
            <a:off x="7223469" y="167979"/>
            <a:ext cx="1414722" cy="275496"/>
            <a:chOff x="7223468" y="202707"/>
            <a:chExt cx="1414722" cy="275496"/>
          </a:xfrm>
        </p:grpSpPr>
        <p:sp>
          <p:nvSpPr>
            <p:cNvPr id="19"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5"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Beginning 15">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404795854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24000" y="1512000"/>
            <a:ext cx="8417255" cy="419939"/>
          </a:xfrm>
          <a:prstGeom prst="rect">
            <a:avLst/>
          </a:prstGeom>
          <a:noFill/>
        </p:spPr>
        <p:txBody>
          <a:bodyPr wrap="square" lIns="0" tIns="0" rIns="0" bIns="0" rtlCol="0" anchor="t">
            <a:noAutofit/>
          </a:bodyPr>
          <a:lstStyle/>
          <a:p>
            <a:pPr marL="342900" indent="-342900">
              <a:lnSpc>
                <a:spcPts val="1700"/>
              </a:lnSpc>
              <a:spcBef>
                <a:spcPts val="0"/>
              </a:spcBef>
              <a:spcAft>
                <a:spcPts val="600"/>
              </a:spcAft>
              <a:buClr>
                <a:srgbClr val="F0AB00"/>
              </a:buClr>
              <a:buSzPct val="120000"/>
              <a:buFont typeface="+mj-lt"/>
              <a:buAutoNum type="arabicPeriod" startAt="6"/>
            </a:pPr>
            <a:r>
              <a:rPr lang="en-US" sz="1400" b="1" dirty="0">
                <a:latin typeface="+mj-lt"/>
              </a:rPr>
              <a:t>Additional information </a:t>
            </a:r>
            <a:r>
              <a:rPr lang="en-US" sz="1400" dirty="0">
                <a:latin typeface="+mj-lt"/>
              </a:rPr>
              <a:t>can be viewed at the Line Item Level by editing a Line Item. </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3293" y="1931939"/>
            <a:ext cx="2344232" cy="836025"/>
          </a:xfrm>
          <a:prstGeom prst="rect">
            <a:avLst/>
          </a:prstGeom>
          <a:ln>
            <a:solidFill>
              <a:schemeClr val="tx1"/>
            </a:solidFill>
          </a:ln>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10100" y="1950588"/>
            <a:ext cx="5402100" cy="821879"/>
          </a:xfrm>
          <a:prstGeom prst="rect">
            <a:avLst/>
          </a:prstGeom>
          <a:ln>
            <a:solidFill>
              <a:schemeClr val="tx1"/>
            </a:solidFill>
          </a:ln>
        </p:spPr>
      </p:pic>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66403" y="2900457"/>
            <a:ext cx="7245797" cy="3370268"/>
          </a:xfrm>
          <a:prstGeom prst="rect">
            <a:avLst/>
          </a:prstGeom>
          <a:ln>
            <a:solidFill>
              <a:schemeClr val="tx1"/>
            </a:solidFill>
          </a:ln>
        </p:spPr>
      </p:pic>
      <p:sp>
        <p:nvSpPr>
          <p:cNvPr id="21" name="Oval 20"/>
          <p:cNvSpPr/>
          <p:nvPr/>
        </p:nvSpPr>
        <p:spPr bwMode="gray">
          <a:xfrm>
            <a:off x="977790" y="188864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6</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a:xfrm>
            <a:off x="324000" y="320040"/>
            <a:ext cx="8496000" cy="756000"/>
          </a:xfrm>
        </p:spPr>
        <p:txBody>
          <a:bodyPr/>
          <a:lstStyle/>
          <a:p>
            <a:r>
              <a:rPr lang="en-US" dirty="0" err="1"/>
              <a:t>Invoice</a:t>
            </a:r>
            <a:r>
              <a:rPr lang="en-US" dirty="0"/>
              <a:t> via PO Flip</a:t>
            </a:r>
            <a:br>
              <a:rPr lang="en-US" dirty="0"/>
            </a:br>
            <a:r>
              <a:rPr lang="en-US" sz="2000" b="0" dirty="0"/>
              <a:t>Detail Line Items</a:t>
            </a:r>
            <a:endParaRPr lang="en-US" b="0" dirty="0"/>
          </a:p>
        </p:txBody>
      </p:sp>
      <p:sp>
        <p:nvSpPr>
          <p:cNvPr id="15" name="Oval 14"/>
          <p:cNvSpPr/>
          <p:nvPr/>
        </p:nvSpPr>
        <p:spPr bwMode="gray">
          <a:xfrm>
            <a:off x="3336684" y="2349951"/>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6</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Action Button: Help 17">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4" name="Group 23"/>
          <p:cNvGrpSpPr/>
          <p:nvPr/>
        </p:nvGrpSpPr>
        <p:grpSpPr>
          <a:xfrm>
            <a:off x="7223469" y="167979"/>
            <a:ext cx="1414722" cy="275496"/>
            <a:chOff x="7223468" y="202707"/>
            <a:chExt cx="1414722" cy="275496"/>
          </a:xfrm>
        </p:grpSpPr>
        <p:sp>
          <p:nvSpPr>
            <p:cNvPr id="25"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eginning 15">
              <a:hlinkClick r:id="rId7"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54827970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364795" y="324000"/>
            <a:ext cx="8496000" cy="756000"/>
          </a:xfrm>
        </p:spPr>
        <p:txBody>
          <a:bodyPr/>
          <a:lstStyle/>
          <a:p>
            <a:r>
              <a:rPr lang="en-US" dirty="0" err="1"/>
              <a:t>Invoice</a:t>
            </a:r>
            <a:r>
              <a:rPr lang="en-US" dirty="0"/>
              <a:t> via PO Flip</a:t>
            </a:r>
            <a:br>
              <a:rPr lang="en-US" dirty="0"/>
            </a:br>
            <a:r>
              <a:rPr lang="en-US" sz="2000" b="0" dirty="0"/>
              <a:t>Line Item Comments</a:t>
            </a:r>
            <a:r>
              <a:rPr lang="en-US" sz="2000" b="0" dirty="0">
                <a:solidFill>
                  <a:srgbClr val="FF0000"/>
                </a:solidFill>
              </a:rPr>
              <a:t> </a:t>
            </a:r>
            <a:endParaRPr lang="en-US" b="0" dirty="0"/>
          </a:p>
        </p:txBody>
      </p:sp>
      <p:sp>
        <p:nvSpPr>
          <p:cNvPr id="9" name="TextBox 8"/>
          <p:cNvSpPr txBox="1"/>
          <p:nvPr/>
        </p:nvSpPr>
        <p:spPr>
          <a:xfrm>
            <a:off x="324000" y="1512000"/>
            <a:ext cx="8417255" cy="1253598"/>
          </a:xfrm>
          <a:prstGeom prst="rect">
            <a:avLst/>
          </a:prstGeom>
          <a:noFill/>
        </p:spPr>
        <p:txBody>
          <a:bodyPr wrap="square" lIns="0" tIns="0" rIns="0" bIns="0" rtlCol="0" anchor="t">
            <a:noAutofit/>
          </a:bodyPr>
          <a:lstStyle/>
          <a:p>
            <a:pPr marL="342900" indent="-342900">
              <a:lnSpc>
                <a:spcPts val="1700"/>
              </a:lnSpc>
              <a:spcBef>
                <a:spcPts val="0"/>
              </a:spcBef>
              <a:spcAft>
                <a:spcPts val="600"/>
              </a:spcAft>
              <a:buClr>
                <a:srgbClr val="F0AB00"/>
              </a:buClr>
              <a:buSzPct val="120000"/>
              <a:buFont typeface="+mj-lt"/>
              <a:buAutoNum type="arabicPeriod"/>
            </a:pPr>
            <a:r>
              <a:rPr lang="en-US" sz="1400" dirty="0">
                <a:latin typeface="+mj-lt"/>
              </a:rPr>
              <a:t>To add comments at the line items select </a:t>
            </a:r>
            <a:r>
              <a:rPr lang="en-US" sz="1400" b="1" dirty="0">
                <a:latin typeface="+mj-lt"/>
              </a:rPr>
              <a:t>Line Items</a:t>
            </a:r>
            <a:r>
              <a:rPr lang="en-US" sz="1400" dirty="0">
                <a:latin typeface="+mj-lt"/>
              </a:rPr>
              <a:t>, then click at Line Item </a:t>
            </a:r>
            <a:r>
              <a:rPr lang="en-US" sz="1400" b="1" dirty="0">
                <a:latin typeface="+mj-lt"/>
              </a:rPr>
              <a:t>Actions &gt;Add &gt; Comments</a:t>
            </a:r>
            <a:r>
              <a:rPr lang="en-US" sz="1400" dirty="0">
                <a:latin typeface="+mj-lt"/>
              </a:rPr>
              <a:t>.</a:t>
            </a:r>
          </a:p>
          <a:p>
            <a:pPr marL="342900" indent="-342900">
              <a:lnSpc>
                <a:spcPts val="1700"/>
              </a:lnSpc>
              <a:spcBef>
                <a:spcPts val="0"/>
              </a:spcBef>
              <a:spcAft>
                <a:spcPts val="600"/>
              </a:spcAft>
              <a:buClr>
                <a:srgbClr val="F0AB00"/>
              </a:buClr>
              <a:buSzPct val="120000"/>
              <a:buFont typeface="+mj-lt"/>
              <a:buAutoNum type="arabicPeriod"/>
            </a:pPr>
            <a:r>
              <a:rPr lang="en-US" sz="1400" dirty="0">
                <a:latin typeface="+mj-lt"/>
              </a:rPr>
              <a:t>Upon refresh or </a:t>
            </a:r>
            <a:r>
              <a:rPr lang="en-US" sz="1400" b="1" dirty="0">
                <a:latin typeface="+mj-lt"/>
              </a:rPr>
              <a:t>Update</a:t>
            </a:r>
            <a:r>
              <a:rPr lang="en-US" sz="1400" dirty="0">
                <a:latin typeface="+mj-lt"/>
              </a:rPr>
              <a:t>, the Comments field will display. Enter applicable Comments in this field.</a:t>
            </a:r>
          </a:p>
          <a:p>
            <a:pPr marL="342900" indent="-342900">
              <a:lnSpc>
                <a:spcPts val="1700"/>
              </a:lnSpc>
              <a:spcBef>
                <a:spcPts val="0"/>
              </a:spcBef>
              <a:spcAft>
                <a:spcPts val="600"/>
              </a:spcAft>
              <a:buClr>
                <a:srgbClr val="F0AB00"/>
              </a:buClr>
              <a:buSzPct val="120000"/>
              <a:buFont typeface="+mj-lt"/>
              <a:buAutoNum type="arabicPeriod"/>
            </a:pPr>
            <a:r>
              <a:rPr lang="en-US" sz="1400" dirty="0">
                <a:latin typeface="+mj-lt"/>
              </a:rPr>
              <a:t>Click Next.</a:t>
            </a:r>
          </a:p>
        </p:txBody>
      </p:sp>
      <p:grpSp>
        <p:nvGrpSpPr>
          <p:cNvPr id="3" name="Group 2"/>
          <p:cNvGrpSpPr/>
          <p:nvPr/>
        </p:nvGrpSpPr>
        <p:grpSpPr>
          <a:xfrm>
            <a:off x="324000" y="5179701"/>
            <a:ext cx="8388200" cy="671582"/>
            <a:chOff x="324000" y="5497525"/>
            <a:chExt cx="8388200" cy="671582"/>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4000" y="5497525"/>
              <a:ext cx="8388200" cy="671582"/>
            </a:xfrm>
            <a:prstGeom prst="rect">
              <a:avLst/>
            </a:prstGeom>
            <a:ln>
              <a:solidFill>
                <a:schemeClr val="tx1"/>
              </a:solidFill>
            </a:ln>
          </p:spPr>
        </p:pic>
        <p:sp>
          <p:nvSpPr>
            <p:cNvPr id="12" name="Oval 11"/>
            <p:cNvSpPr/>
            <p:nvPr/>
          </p:nvSpPr>
          <p:spPr bwMode="gray">
            <a:xfrm>
              <a:off x="1176502" y="5818865"/>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grpSp>
      <p:grpSp>
        <p:nvGrpSpPr>
          <p:cNvPr id="2" name="Group 1"/>
          <p:cNvGrpSpPr/>
          <p:nvPr/>
        </p:nvGrpSpPr>
        <p:grpSpPr>
          <a:xfrm>
            <a:off x="324000" y="2765598"/>
            <a:ext cx="8388200" cy="2243281"/>
            <a:chOff x="324001" y="2765598"/>
            <a:chExt cx="8388200" cy="2243281"/>
          </a:xfrm>
        </p:grpSpPr>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001" y="2765598"/>
              <a:ext cx="8388200" cy="2243281"/>
            </a:xfrm>
            <a:prstGeom prst="rect">
              <a:avLst/>
            </a:prstGeom>
            <a:ln>
              <a:solidFill>
                <a:schemeClr val="tx1"/>
              </a:solidFill>
            </a:ln>
          </p:spPr>
        </p:pic>
        <p:sp>
          <p:nvSpPr>
            <p:cNvPr id="8" name="Oval 7"/>
            <p:cNvSpPr/>
            <p:nvPr/>
          </p:nvSpPr>
          <p:spPr bwMode="gray">
            <a:xfrm>
              <a:off x="1348945" y="458655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
          <p:nvSpPr>
            <p:cNvPr id="13" name="Oval 12"/>
            <p:cNvSpPr/>
            <p:nvPr/>
          </p:nvSpPr>
          <p:spPr bwMode="gray">
            <a:xfrm>
              <a:off x="8305453" y="345700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grpSp>
        <p:nvGrpSpPr>
          <p:cNvPr id="19" name="Group 18"/>
          <p:cNvGrpSpPr/>
          <p:nvPr/>
        </p:nvGrpSpPr>
        <p:grpSpPr>
          <a:xfrm>
            <a:off x="329692" y="6021157"/>
            <a:ext cx="1913888" cy="519500"/>
            <a:chOff x="6906112" y="6021851"/>
            <a:chExt cx="1913888" cy="519500"/>
          </a:xfrm>
        </p:grpSpPr>
        <p:sp>
          <p:nvSpPr>
            <p:cNvPr id="21" name="Round Same Side Corner Rectangle 20">
              <a:hlinkClick r:id="rId5" action="ppaction://hlinksldjump"/>
            </p:cNvPr>
            <p:cNvSpPr/>
            <p:nvPr/>
          </p:nvSpPr>
          <p:spPr bwMode="gray">
            <a:xfrm>
              <a:off x="6906112" y="6021851"/>
              <a:ext cx="1913888" cy="519500"/>
            </a:xfrm>
            <a:prstGeom prst="round2SameRect">
              <a:avLst>
                <a:gd name="adj1" fmla="val 29501"/>
                <a:gd name="adj2" fmla="val 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2" name="Rectangle 21">
              <a:hlinkClick r:id="rId5" action="ppaction://hlinksldjump" highlightClick="1"/>
            </p:cNvPr>
            <p:cNvSpPr/>
            <p:nvPr/>
          </p:nvSpPr>
          <p:spPr bwMode="gray">
            <a:xfrm>
              <a:off x="7085418" y="6164726"/>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000" u="sng" kern="0" dirty="0">
                  <a:ea typeface="Arial Unicode MS" pitchFamily="34" charset="-128"/>
                  <a:cs typeface="Arial Unicode MS" pitchFamily="34" charset="-128"/>
                  <a:hlinkClick r:id="rId5" action="ppaction://hlinksldjump"/>
                </a:rPr>
                <a:t>Having Problems?</a:t>
              </a:r>
              <a:endParaRPr kumimoji="0" lang="en-US" sz="1000" b="0" i="0" u="sng" strike="noStrike" kern="0" cap="none" spc="0" normalizeH="0" baseline="0" noProof="0" dirty="0">
                <a:ln>
                  <a:noFill/>
                </a:ln>
                <a:effectLst/>
                <a:uLnTx/>
                <a:uFillTx/>
                <a:ea typeface="Arial Unicode MS" pitchFamily="34" charset="-128"/>
                <a:cs typeface="Arial Unicode MS" pitchFamily="34" charset="-128"/>
              </a:endParaRPr>
            </a:p>
          </p:txBody>
        </p:sp>
      </p:grpSp>
      <p:sp>
        <p:nvSpPr>
          <p:cNvPr id="23" name="Action Button: Help 22">
            <a:hlinkClick r:id="rId6"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8" name="Group 27"/>
          <p:cNvGrpSpPr/>
          <p:nvPr/>
        </p:nvGrpSpPr>
        <p:grpSpPr>
          <a:xfrm>
            <a:off x="7223469" y="167979"/>
            <a:ext cx="1414722" cy="275496"/>
            <a:chOff x="7223468" y="202707"/>
            <a:chExt cx="1414722" cy="275496"/>
          </a:xfrm>
        </p:grpSpPr>
        <p:sp>
          <p:nvSpPr>
            <p:cNvPr id="29"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Home 13">
              <a:hlinkClick r:id="rId7"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1"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2" name="Action Button: Beginning 15">
              <a:hlinkClick r:id="rId8"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2439574590"/>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4"/>
          <p:cNvSpPr>
            <a:spLocks noGrp="1"/>
          </p:cNvSpPr>
          <p:nvPr>
            <p:ph type="title"/>
          </p:nvPr>
        </p:nvSpPr>
        <p:spPr/>
        <p:txBody>
          <a:bodyPr/>
          <a:lstStyle/>
          <a:p>
            <a:r>
              <a:rPr lang="en-US" dirty="0" err="1"/>
              <a:t>Invoice</a:t>
            </a:r>
            <a:r>
              <a:rPr lang="en-US" dirty="0"/>
              <a:t> via PO Flip</a:t>
            </a:r>
            <a:br>
              <a:rPr lang="en-US" dirty="0"/>
            </a:br>
            <a:r>
              <a:rPr lang="en-US" sz="2000" b="0" dirty="0">
                <a:solidFill>
                  <a:schemeClr val="tx1">
                    <a:lumMod val="50000"/>
                    <a:lumOff val="50000"/>
                  </a:schemeClr>
                </a:solidFill>
              </a:rPr>
              <a:t>Against Goods Receipt</a:t>
            </a:r>
            <a:endParaRPr lang="en-US" b="0" dirty="0">
              <a:solidFill>
                <a:schemeClr val="tx1">
                  <a:lumMod val="50000"/>
                  <a:lumOff val="50000"/>
                </a:schemeClr>
              </a:solidFill>
            </a:endParaRPr>
          </a:p>
        </p:txBody>
      </p:sp>
      <p:sp>
        <p:nvSpPr>
          <p:cNvPr id="11" name="TextBox 10"/>
          <p:cNvSpPr txBox="1"/>
          <p:nvPr/>
        </p:nvSpPr>
        <p:spPr>
          <a:xfrm>
            <a:off x="324000" y="1512000"/>
            <a:ext cx="2480160" cy="4307775"/>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latin typeface="+mj-lt"/>
              </a:rPr>
              <a:t>You are required to include only received quantities on invoices.</a:t>
            </a:r>
          </a:p>
          <a:p>
            <a:pPr marL="342900" indent="-342900">
              <a:lnSpc>
                <a:spcPts val="1700"/>
              </a:lnSpc>
              <a:spcBef>
                <a:spcPts val="0"/>
              </a:spcBef>
              <a:spcAft>
                <a:spcPts val="600"/>
              </a:spcAft>
              <a:buClr>
                <a:srgbClr val="F0AB00"/>
              </a:buClr>
              <a:buSzPct val="120000"/>
              <a:buAutoNum type="arabicPeriod"/>
            </a:pPr>
            <a:r>
              <a:rPr lang="en-US" sz="1400" b="1" dirty="0"/>
              <a:t>Click</a:t>
            </a:r>
            <a:r>
              <a:rPr lang="en-US" sz="1400" dirty="0"/>
              <a:t> the </a:t>
            </a:r>
            <a:r>
              <a:rPr lang="en-US" sz="1400" b="1" dirty="0"/>
              <a:t>INBOX </a:t>
            </a:r>
            <a:r>
              <a:rPr lang="en-US" sz="1400" dirty="0"/>
              <a:t>tab. </a:t>
            </a:r>
          </a:p>
          <a:p>
            <a:pPr marL="342900" indent="-342900">
              <a:lnSpc>
                <a:spcPts val="1700"/>
              </a:lnSpc>
              <a:spcBef>
                <a:spcPts val="0"/>
              </a:spcBef>
              <a:spcAft>
                <a:spcPts val="600"/>
              </a:spcAft>
              <a:buClr>
                <a:srgbClr val="F0AB00"/>
              </a:buClr>
              <a:buSzPct val="120000"/>
              <a:buAutoNum type="arabicPeriod"/>
            </a:pPr>
            <a:r>
              <a:rPr lang="en-US" sz="1400" b="1" dirty="0"/>
              <a:t>Select</a:t>
            </a:r>
            <a:r>
              <a:rPr lang="en-US" sz="1400" dirty="0"/>
              <a:t> the Purchase Order you wish to invoice against.</a:t>
            </a:r>
          </a:p>
          <a:p>
            <a:pPr marL="342900" indent="-342900">
              <a:lnSpc>
                <a:spcPts val="1700"/>
              </a:lnSpc>
              <a:spcBef>
                <a:spcPts val="0"/>
              </a:spcBef>
              <a:spcAft>
                <a:spcPts val="600"/>
              </a:spcAft>
              <a:buClr>
                <a:srgbClr val="F0AB00"/>
              </a:buClr>
              <a:buSzPct val="120000"/>
              <a:buAutoNum type="arabicPeriod"/>
            </a:pPr>
            <a:r>
              <a:rPr lang="en-US" sz="1400" b="1" dirty="0"/>
              <a:t>Select</a:t>
            </a:r>
            <a:r>
              <a:rPr lang="en-US" sz="1400" dirty="0"/>
              <a:t> the item(s) from the Receipt List that you would like to invoice.</a:t>
            </a:r>
          </a:p>
          <a:p>
            <a:pPr marL="342900" indent="-342900">
              <a:lnSpc>
                <a:spcPts val="1700"/>
              </a:lnSpc>
              <a:spcBef>
                <a:spcPts val="0"/>
              </a:spcBef>
              <a:spcAft>
                <a:spcPts val="600"/>
              </a:spcAft>
              <a:buClr>
                <a:srgbClr val="F0AB00"/>
              </a:buClr>
              <a:buSzPct val="120000"/>
              <a:buAutoNum type="arabicPeriod"/>
            </a:pPr>
            <a:r>
              <a:rPr lang="en-US" sz="1400" b="1" dirty="0">
                <a:latin typeface="+mj-lt"/>
              </a:rPr>
              <a:t>The invoice is now pre-populated </a:t>
            </a:r>
            <a:r>
              <a:rPr lang="en-US" sz="1400" dirty="0">
                <a:latin typeface="+mj-lt"/>
              </a:rPr>
              <a:t>with the items within the Goods Receipt. You now have the ability to select the items to include and/or modify the Quantities on the invoice.</a:t>
            </a:r>
          </a:p>
        </p:txBody>
      </p:sp>
      <p:sp>
        <p:nvSpPr>
          <p:cNvPr id="17" name="Action Button: Help 16">
            <a:hlinkClick r:id="rId3"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6" name="Group 15"/>
          <p:cNvGrpSpPr/>
          <p:nvPr/>
        </p:nvGrpSpPr>
        <p:grpSpPr>
          <a:xfrm>
            <a:off x="7223469" y="167979"/>
            <a:ext cx="1414722" cy="275496"/>
            <a:chOff x="7223468" y="202707"/>
            <a:chExt cx="1414722" cy="275496"/>
          </a:xfrm>
        </p:grpSpPr>
        <p:sp>
          <p:nvSpPr>
            <p:cNvPr id="18"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9" name="Action Button: Home 13">
              <a:hlinkClick r:id="rId4"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2" name="Action Button: Beginning 15">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3" name="Picture 2">
            <a:extLst>
              <a:ext uri="{FF2B5EF4-FFF2-40B4-BE49-F238E27FC236}">
                <a16:creationId xmlns:a16="http://schemas.microsoft.com/office/drawing/2014/main" id="{0FB8402A-D02A-4015-A315-FDE78AF30D0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037538" y="1605201"/>
            <a:ext cx="5346655" cy="4214574"/>
          </a:xfrm>
          <a:prstGeom prst="rect">
            <a:avLst/>
          </a:prstGeom>
          <a:ln>
            <a:solidFill>
              <a:schemeClr val="tx1"/>
            </a:solidFill>
          </a:ln>
        </p:spPr>
      </p:pic>
    </p:spTree>
    <p:extLst>
      <p:ext uri="{BB962C8B-B14F-4D97-AF65-F5344CB8AC3E}">
        <p14:creationId xmlns:p14="http://schemas.microsoft.com/office/powerpoint/2010/main" val="2261721282"/>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 an Existing Invoice</a:t>
            </a:r>
          </a:p>
        </p:txBody>
      </p:sp>
      <p:sp>
        <p:nvSpPr>
          <p:cNvPr id="9" name="TextBox 8"/>
          <p:cNvSpPr txBox="1"/>
          <p:nvPr/>
        </p:nvSpPr>
        <p:spPr>
          <a:xfrm>
            <a:off x="323999" y="1512001"/>
            <a:ext cx="3666629" cy="3631500"/>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t>To copy an existing invoice in order to create a new invoice:</a:t>
            </a:r>
            <a:endParaRPr lang="en-US" sz="1400" dirty="0">
              <a:latin typeface="+mj-lt"/>
            </a:endParaRPr>
          </a:p>
          <a:p>
            <a:pPr marL="342900" indent="-342900">
              <a:lnSpc>
                <a:spcPts val="1700"/>
              </a:lnSpc>
              <a:spcBef>
                <a:spcPts val="0"/>
              </a:spcBef>
              <a:spcAft>
                <a:spcPts val="600"/>
              </a:spcAft>
              <a:buClr>
                <a:srgbClr val="F0AB00"/>
              </a:buClr>
              <a:buSzPct val="120000"/>
              <a:buAutoNum type="arabicPeriod"/>
            </a:pPr>
            <a:r>
              <a:rPr lang="en-US" sz="1400" b="1" dirty="0">
                <a:latin typeface="+mj-lt"/>
              </a:rPr>
              <a:t>Select</a:t>
            </a:r>
            <a:r>
              <a:rPr lang="en-US" sz="1400" dirty="0">
                <a:latin typeface="+mj-lt"/>
              </a:rPr>
              <a:t> the </a:t>
            </a:r>
            <a:r>
              <a:rPr lang="en-US" sz="1400" b="1" dirty="0">
                <a:latin typeface="+mj-lt"/>
              </a:rPr>
              <a:t>OUTBOX</a:t>
            </a:r>
            <a:r>
              <a:rPr lang="en-US" sz="1400" dirty="0">
                <a:latin typeface="+mj-lt"/>
              </a:rPr>
              <a:t> Tab.</a:t>
            </a:r>
          </a:p>
          <a:p>
            <a:pPr marL="342900" indent="-342900">
              <a:lnSpc>
                <a:spcPts val="1700"/>
              </a:lnSpc>
              <a:spcBef>
                <a:spcPts val="0"/>
              </a:spcBef>
              <a:spcAft>
                <a:spcPts val="600"/>
              </a:spcAft>
              <a:buClr>
                <a:srgbClr val="F0AB00"/>
              </a:buClr>
              <a:buSzPct val="120000"/>
              <a:buAutoNum type="arabicPeriod"/>
            </a:pPr>
            <a:r>
              <a:rPr lang="en-US" sz="1400" b="1" dirty="0">
                <a:latin typeface="+mj-lt"/>
              </a:rPr>
              <a:t>Either Select </a:t>
            </a:r>
            <a:r>
              <a:rPr lang="en-US" sz="1400" dirty="0">
                <a:latin typeface="+mj-lt"/>
              </a:rPr>
              <a:t>the radio button for the invoice you want to copy, and click Copy. OR Open the invoice you want to copy.</a:t>
            </a:r>
          </a:p>
          <a:p>
            <a:pPr marL="342900" indent="-342900">
              <a:lnSpc>
                <a:spcPts val="1700"/>
              </a:lnSpc>
              <a:spcBef>
                <a:spcPts val="0"/>
              </a:spcBef>
              <a:spcAft>
                <a:spcPts val="600"/>
              </a:spcAft>
              <a:buClr>
                <a:srgbClr val="F0AB00"/>
              </a:buClr>
              <a:buSzPct val="120000"/>
              <a:buAutoNum type="arabicPeriod"/>
            </a:pPr>
            <a:r>
              <a:rPr lang="en-US" sz="1400" b="1" dirty="0">
                <a:latin typeface="+mj-lt"/>
              </a:rPr>
              <a:t>On </a:t>
            </a:r>
            <a:r>
              <a:rPr lang="en-US" sz="1400" dirty="0">
                <a:latin typeface="+mj-lt"/>
              </a:rPr>
              <a:t>the </a:t>
            </a:r>
            <a:r>
              <a:rPr lang="en-US" sz="1400" b="1" dirty="0">
                <a:latin typeface="+mj-lt"/>
              </a:rPr>
              <a:t>Detail</a:t>
            </a:r>
            <a:r>
              <a:rPr lang="en-US" sz="1400" dirty="0">
                <a:latin typeface="+mj-lt"/>
              </a:rPr>
              <a:t> tab, click </a:t>
            </a:r>
            <a:r>
              <a:rPr lang="en-US" sz="1400" b="1" dirty="0">
                <a:latin typeface="+mj-lt"/>
              </a:rPr>
              <a:t>Copy This Invoice</a:t>
            </a:r>
            <a:r>
              <a:rPr lang="en-US" sz="1400" dirty="0">
                <a:latin typeface="+mj-lt"/>
              </a:rPr>
              <a:t>.</a:t>
            </a:r>
          </a:p>
          <a:p>
            <a:pPr marL="342900" indent="-342900">
              <a:lnSpc>
                <a:spcPts val="1700"/>
              </a:lnSpc>
              <a:spcBef>
                <a:spcPts val="0"/>
              </a:spcBef>
              <a:spcAft>
                <a:spcPts val="600"/>
              </a:spcAft>
              <a:buClr>
                <a:srgbClr val="F0AB00"/>
              </a:buClr>
              <a:buSzPct val="120000"/>
              <a:buAutoNum type="arabicPeriod"/>
            </a:pPr>
            <a:r>
              <a:rPr lang="en-US" sz="1400" b="1" dirty="0">
                <a:latin typeface="+mj-lt"/>
              </a:rPr>
              <a:t>Enter</a:t>
            </a:r>
            <a:r>
              <a:rPr lang="en-US" sz="1400" dirty="0">
                <a:latin typeface="+mj-lt"/>
              </a:rPr>
              <a:t> an new invoice number.</a:t>
            </a:r>
          </a:p>
          <a:p>
            <a:pPr marL="342900" indent="-342900">
              <a:lnSpc>
                <a:spcPts val="1700"/>
              </a:lnSpc>
              <a:spcBef>
                <a:spcPts val="0"/>
              </a:spcBef>
              <a:spcAft>
                <a:spcPts val="600"/>
              </a:spcAft>
              <a:buClr>
                <a:srgbClr val="F0AB00"/>
              </a:buClr>
              <a:buSzPct val="120000"/>
              <a:buAutoNum type="arabicPeriod"/>
            </a:pPr>
            <a:r>
              <a:rPr lang="en-US" sz="1400" b="1" dirty="0">
                <a:latin typeface="+mj-lt"/>
              </a:rPr>
              <a:t>For VAT lines, </a:t>
            </a:r>
            <a:r>
              <a:rPr lang="en-US" sz="1400" dirty="0">
                <a:latin typeface="+mj-lt"/>
              </a:rPr>
              <a:t>make sure the date of supply at the line level is correct.</a:t>
            </a:r>
          </a:p>
          <a:p>
            <a:pPr marL="342900" indent="-342900">
              <a:lnSpc>
                <a:spcPts val="1700"/>
              </a:lnSpc>
              <a:spcBef>
                <a:spcPts val="0"/>
              </a:spcBef>
              <a:spcAft>
                <a:spcPts val="600"/>
              </a:spcAft>
              <a:buClr>
                <a:srgbClr val="F0AB00"/>
              </a:buClr>
              <a:buSzPct val="120000"/>
              <a:buAutoNum type="arabicPeriod"/>
            </a:pPr>
            <a:r>
              <a:rPr lang="en-US" sz="1400" b="1" dirty="0">
                <a:latin typeface="+mj-lt"/>
              </a:rPr>
              <a:t>Edit</a:t>
            </a:r>
            <a:r>
              <a:rPr lang="en-US" sz="1400" dirty="0">
                <a:latin typeface="+mj-lt"/>
              </a:rPr>
              <a:t> the other fields as necessary.</a:t>
            </a:r>
          </a:p>
          <a:p>
            <a:pPr marL="342900" indent="-342900">
              <a:lnSpc>
                <a:spcPts val="1700"/>
              </a:lnSpc>
              <a:spcBef>
                <a:spcPts val="0"/>
              </a:spcBef>
              <a:spcAft>
                <a:spcPts val="600"/>
              </a:spcAft>
              <a:buClr>
                <a:srgbClr val="F0AB00"/>
              </a:buClr>
              <a:buSzPct val="120000"/>
              <a:buAutoNum type="arabicPeriod"/>
            </a:pPr>
            <a:r>
              <a:rPr lang="en-US" sz="1400" b="1" dirty="0">
                <a:latin typeface="+mj-lt"/>
              </a:rPr>
              <a:t>Click</a:t>
            </a:r>
            <a:r>
              <a:rPr lang="en-US" sz="1400" dirty="0">
                <a:latin typeface="+mj-lt"/>
              </a:rPr>
              <a:t> Next, review the invoice, and save or submit it.</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9036" y="5389164"/>
            <a:ext cx="7743164" cy="749538"/>
          </a:xfrm>
          <a:prstGeom prst="rect">
            <a:avLst/>
          </a:prstGeom>
          <a:ln>
            <a:solidFill>
              <a:schemeClr val="tx1"/>
            </a:solidFill>
          </a:ln>
        </p:spPr>
      </p:pic>
      <p:sp>
        <p:nvSpPr>
          <p:cNvPr id="14" name="Action Button: Help 13">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5" name="Group 14"/>
          <p:cNvGrpSpPr/>
          <p:nvPr/>
        </p:nvGrpSpPr>
        <p:grpSpPr>
          <a:xfrm>
            <a:off x="7223469" y="167979"/>
            <a:ext cx="1414722" cy="275496"/>
            <a:chOff x="7223468" y="202707"/>
            <a:chExt cx="1414722" cy="275496"/>
          </a:xfrm>
        </p:grpSpPr>
        <p:sp>
          <p:nvSpPr>
            <p:cNvPr id="16"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3"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Action Button: Beginning 15">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17" name="Picture 16">
            <a:extLst>
              <a:ext uri="{FF2B5EF4-FFF2-40B4-BE49-F238E27FC236}">
                <a16:creationId xmlns:a16="http://schemas.microsoft.com/office/drawing/2014/main" id="{18BC49D9-7059-4435-9D42-E64098BE207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382868" y="2196532"/>
            <a:ext cx="4437132" cy="1173160"/>
          </a:xfrm>
          <a:prstGeom prst="rect">
            <a:avLst/>
          </a:prstGeom>
          <a:ln>
            <a:solidFill>
              <a:schemeClr val="tx1"/>
            </a:solidFill>
          </a:ln>
        </p:spPr>
      </p:pic>
      <p:sp>
        <p:nvSpPr>
          <p:cNvPr id="19" name="Oval 18">
            <a:extLst>
              <a:ext uri="{FF2B5EF4-FFF2-40B4-BE49-F238E27FC236}">
                <a16:creationId xmlns:a16="http://schemas.microsoft.com/office/drawing/2014/main" id="{71DAB760-FB3C-4B70-8E78-C9F7EFCFD7AF}"/>
              </a:ext>
            </a:extLst>
          </p:cNvPr>
          <p:cNvSpPr/>
          <p:nvPr/>
        </p:nvSpPr>
        <p:spPr bwMode="gray">
          <a:xfrm>
            <a:off x="5659684" y="255813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2</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294602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2"/>
          <p:cNvSpPr>
            <a:spLocks noGrp="1"/>
          </p:cNvSpPr>
          <p:nvPr>
            <p:ph type="title"/>
          </p:nvPr>
        </p:nvSpPr>
        <p:spPr/>
        <p:txBody>
          <a:bodyPr/>
          <a:lstStyle/>
          <a:p>
            <a:pPr eaLnBrk="1" hangingPunct="1"/>
            <a:r>
              <a:rPr lang="en-US" dirty="0"/>
              <a:t>Search for Invoice</a:t>
            </a:r>
            <a:br>
              <a:rPr lang="en-US" dirty="0"/>
            </a:br>
            <a:r>
              <a:rPr lang="en-US" sz="2000" b="0" dirty="0"/>
              <a:t>(Quick &amp; Refined)</a:t>
            </a:r>
            <a:endParaRPr lang="en-US" b="0" dirty="0"/>
          </a:p>
        </p:txBody>
      </p:sp>
      <p:sp>
        <p:nvSpPr>
          <p:cNvPr id="12" name="TextBox 11"/>
          <p:cNvSpPr txBox="1"/>
          <p:nvPr/>
        </p:nvSpPr>
        <p:spPr>
          <a:xfrm>
            <a:off x="324001" y="1512000"/>
            <a:ext cx="3099874" cy="4865940"/>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b="1" dirty="0">
                <a:latin typeface="+mj-lt"/>
              </a:rPr>
              <a:t>Quick Search:</a:t>
            </a:r>
          </a:p>
          <a:p>
            <a:pPr marL="342900" indent="-342900">
              <a:lnSpc>
                <a:spcPts val="1700"/>
              </a:lnSpc>
              <a:spcBef>
                <a:spcPts val="0"/>
              </a:spcBef>
              <a:spcAft>
                <a:spcPts val="600"/>
              </a:spcAft>
              <a:buClr>
                <a:srgbClr val="F0AB00"/>
              </a:buClr>
              <a:buSzPct val="120000"/>
              <a:buAutoNum type="arabicPeriod"/>
            </a:pPr>
            <a:r>
              <a:rPr lang="en-US" sz="1400" b="1" dirty="0">
                <a:latin typeface="+mj-lt"/>
              </a:rPr>
              <a:t>From the Home Tab, </a:t>
            </a:r>
            <a:r>
              <a:rPr lang="en-US" sz="1400" dirty="0">
                <a:latin typeface="+mj-lt"/>
              </a:rPr>
              <a:t>Select Invoices in the Document type to search.</a:t>
            </a:r>
          </a:p>
          <a:p>
            <a:pPr marL="342900" indent="-342900">
              <a:lnSpc>
                <a:spcPts val="1700"/>
              </a:lnSpc>
              <a:spcBef>
                <a:spcPts val="0"/>
              </a:spcBef>
              <a:spcAft>
                <a:spcPts val="600"/>
              </a:spcAft>
              <a:buClr>
                <a:srgbClr val="F0AB00"/>
              </a:buClr>
              <a:buSzPct val="120000"/>
              <a:buAutoNum type="arabicPeriod"/>
            </a:pPr>
            <a:r>
              <a:rPr lang="en-US" sz="1400" b="1" dirty="0">
                <a:latin typeface="+mj-lt"/>
              </a:rPr>
              <a:t>Select </a:t>
            </a:r>
            <a:r>
              <a:rPr lang="en-US" sz="1400" dirty="0" smtClean="0"/>
              <a:t>Dragon Oil  </a:t>
            </a:r>
            <a:r>
              <a:rPr lang="en-US" sz="1400" dirty="0">
                <a:latin typeface="+mj-lt"/>
              </a:rPr>
              <a:t>from Customer Drop down menu</a:t>
            </a:r>
            <a:r>
              <a:rPr lang="en-US" sz="1400" b="1" dirty="0">
                <a:latin typeface="+mj-lt"/>
              </a:rPr>
              <a:t>. </a:t>
            </a:r>
          </a:p>
          <a:p>
            <a:pPr marL="342900" indent="-342900">
              <a:lnSpc>
                <a:spcPts val="1700"/>
              </a:lnSpc>
              <a:spcBef>
                <a:spcPts val="0"/>
              </a:spcBef>
              <a:spcAft>
                <a:spcPts val="600"/>
              </a:spcAft>
              <a:buClr>
                <a:srgbClr val="F0AB00"/>
              </a:buClr>
              <a:buSzPct val="120000"/>
              <a:buAutoNum type="arabicPeriod"/>
            </a:pPr>
            <a:r>
              <a:rPr lang="en-US" sz="1400" b="1" dirty="0">
                <a:latin typeface="+mj-lt"/>
              </a:rPr>
              <a:t>Enter </a:t>
            </a:r>
            <a:r>
              <a:rPr lang="en-US" sz="1400" dirty="0">
                <a:latin typeface="+mj-lt"/>
              </a:rPr>
              <a:t>Document # , if known. Select</a:t>
            </a:r>
            <a:r>
              <a:rPr lang="en-US" sz="1400" b="1" dirty="0">
                <a:latin typeface="+mj-lt"/>
              </a:rPr>
              <a:t> </a:t>
            </a:r>
            <a:r>
              <a:rPr lang="en-US" sz="1400" dirty="0">
                <a:latin typeface="+mj-lt"/>
              </a:rPr>
              <a:t>Date Range, up to 90 days for Invoices and Click Search.</a:t>
            </a:r>
          </a:p>
          <a:p>
            <a:pPr>
              <a:lnSpc>
                <a:spcPts val="1700"/>
              </a:lnSpc>
              <a:spcBef>
                <a:spcPts val="0"/>
              </a:spcBef>
              <a:spcAft>
                <a:spcPts val="600"/>
              </a:spcAft>
              <a:buClr>
                <a:srgbClr val="F0AB00"/>
              </a:buClr>
              <a:buSzPct val="120000"/>
            </a:pPr>
            <a:r>
              <a:rPr lang="en-US" sz="1400" b="1" dirty="0"/>
              <a:t>Refined Search: </a:t>
            </a:r>
            <a:r>
              <a:rPr lang="en-US" sz="1400" dirty="0">
                <a:cs typeface="Arial" charset="0"/>
              </a:rPr>
              <a:t>Allows a refined search of Invoices within up to 90 last days.</a:t>
            </a:r>
          </a:p>
          <a:p>
            <a:pPr marL="342900" indent="-342900">
              <a:lnSpc>
                <a:spcPts val="1700"/>
              </a:lnSpc>
              <a:spcBef>
                <a:spcPts val="0"/>
              </a:spcBef>
              <a:spcAft>
                <a:spcPts val="600"/>
              </a:spcAft>
              <a:buClr>
                <a:srgbClr val="F0AB00"/>
              </a:buClr>
              <a:buSzPct val="120000"/>
              <a:buFont typeface="+mj-lt"/>
              <a:buAutoNum type="arabicPeriod" startAt="4"/>
            </a:pPr>
            <a:r>
              <a:rPr lang="en-US" sz="1400" b="1" dirty="0"/>
              <a:t>Search </a:t>
            </a:r>
            <a:r>
              <a:rPr lang="en-US" sz="1400" dirty="0"/>
              <a:t>Filters from Outbox (Invoices).</a:t>
            </a:r>
          </a:p>
          <a:p>
            <a:pPr marL="342900" indent="-342900">
              <a:lnSpc>
                <a:spcPts val="1700"/>
              </a:lnSpc>
              <a:spcBef>
                <a:spcPts val="0"/>
              </a:spcBef>
              <a:spcAft>
                <a:spcPts val="600"/>
              </a:spcAft>
              <a:buClr>
                <a:srgbClr val="F0AB00"/>
              </a:buClr>
              <a:buSzPct val="120000"/>
              <a:buAutoNum type="arabicPeriod" startAt="4"/>
            </a:pPr>
            <a:r>
              <a:rPr lang="en-US" sz="1400" b="1" dirty="0"/>
              <a:t>Enter </a:t>
            </a:r>
            <a:r>
              <a:rPr lang="en-US" sz="1400" dirty="0"/>
              <a:t>the criteria to build the desired search filter.</a:t>
            </a:r>
          </a:p>
          <a:p>
            <a:pPr marL="342900" indent="-342900">
              <a:lnSpc>
                <a:spcPts val="1700"/>
              </a:lnSpc>
              <a:spcBef>
                <a:spcPts val="0"/>
              </a:spcBef>
              <a:spcAft>
                <a:spcPts val="600"/>
              </a:spcAft>
              <a:buClr>
                <a:srgbClr val="F0AB00"/>
              </a:buClr>
              <a:buSzPct val="120000"/>
              <a:buAutoNum type="arabicPeriod" startAt="4"/>
            </a:pPr>
            <a:r>
              <a:rPr lang="en-US" sz="1400" b="1" dirty="0"/>
              <a:t>Click </a:t>
            </a:r>
            <a:r>
              <a:rPr lang="en-US" sz="1400" dirty="0"/>
              <a:t>Search.</a:t>
            </a:r>
          </a:p>
          <a:p>
            <a:pPr marL="342900" indent="-342900">
              <a:lnSpc>
                <a:spcPts val="1700"/>
              </a:lnSpc>
              <a:spcBef>
                <a:spcPts val="600"/>
              </a:spcBef>
              <a:buClr>
                <a:srgbClr val="F0AB00"/>
              </a:buClr>
              <a:buSzPct val="120000"/>
              <a:buAutoNum type="arabicPeriod" startAt="4"/>
            </a:pPr>
            <a:endParaRPr lang="en-US" sz="1400" dirty="0">
              <a:latin typeface="+mj-lt"/>
            </a:endParaRPr>
          </a:p>
          <a:p>
            <a:pPr marL="342900" indent="-342900">
              <a:lnSpc>
                <a:spcPts val="1700"/>
              </a:lnSpc>
              <a:spcBef>
                <a:spcPts val="600"/>
              </a:spcBef>
              <a:buClr>
                <a:srgbClr val="F0AB00"/>
              </a:buClr>
              <a:buSzPct val="120000"/>
              <a:buAutoNum type="arabicPeriod" startAt="4"/>
            </a:pPr>
            <a:endParaRPr lang="en-US" sz="1400" dirty="0">
              <a:latin typeface="+mj-lt"/>
            </a:endParaRPr>
          </a:p>
          <a:p>
            <a:pPr marL="342900" indent="-342900">
              <a:lnSpc>
                <a:spcPts val="1700"/>
              </a:lnSpc>
              <a:spcBef>
                <a:spcPts val="600"/>
              </a:spcBef>
              <a:buClr>
                <a:srgbClr val="F0AB00"/>
              </a:buClr>
              <a:buSzPct val="120000"/>
              <a:buAutoNum type="arabicPeriod" startAt="4"/>
            </a:pPr>
            <a:endParaRPr lang="en-US" sz="1400" dirty="0">
              <a:latin typeface="+mj-lt"/>
            </a:endParaRPr>
          </a:p>
        </p:txBody>
      </p:sp>
      <p:grpSp>
        <p:nvGrpSpPr>
          <p:cNvPr id="10" name="Group 9"/>
          <p:cNvGrpSpPr/>
          <p:nvPr/>
        </p:nvGrpSpPr>
        <p:grpSpPr>
          <a:xfrm>
            <a:off x="3556231" y="4015278"/>
            <a:ext cx="5081960" cy="1802229"/>
            <a:chOff x="3552935" y="4015278"/>
            <a:chExt cx="5081960" cy="1802229"/>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52935" y="4015278"/>
              <a:ext cx="5081960" cy="1802229"/>
            </a:xfrm>
            <a:prstGeom prst="rect">
              <a:avLst/>
            </a:prstGeom>
            <a:ln>
              <a:solidFill>
                <a:schemeClr val="tx1"/>
              </a:solidFill>
            </a:ln>
          </p:spPr>
        </p:pic>
        <p:sp>
          <p:nvSpPr>
            <p:cNvPr id="19" name="Oval 18"/>
            <p:cNvSpPr/>
            <p:nvPr/>
          </p:nvSpPr>
          <p:spPr bwMode="gray">
            <a:xfrm>
              <a:off x="5817340" y="450635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5</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Oval 19"/>
            <p:cNvSpPr/>
            <p:nvPr/>
          </p:nvSpPr>
          <p:spPr bwMode="gray">
            <a:xfrm>
              <a:off x="8189596" y="529529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6</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24" name="Action Button: Help 23">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3" name="Group 22"/>
          <p:cNvGrpSpPr/>
          <p:nvPr/>
        </p:nvGrpSpPr>
        <p:grpSpPr>
          <a:xfrm>
            <a:off x="7223469" y="167979"/>
            <a:ext cx="1414722" cy="275496"/>
            <a:chOff x="7223468" y="202707"/>
            <a:chExt cx="1414722" cy="275496"/>
          </a:xfrm>
        </p:grpSpPr>
        <p:sp>
          <p:nvSpPr>
            <p:cNvPr id="25"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2"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3" name="Action Button: Beginning 15">
              <a:hlinkClick r:id="rId5"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26" name="Picture 25">
            <a:extLst>
              <a:ext uri="{FF2B5EF4-FFF2-40B4-BE49-F238E27FC236}">
                <a16:creationId xmlns:a16="http://schemas.microsoft.com/office/drawing/2014/main" id="{FA137376-8018-4840-B47C-476B335795C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59150" y="1428696"/>
            <a:ext cx="5546942" cy="973072"/>
          </a:xfrm>
          <a:prstGeom prst="rect">
            <a:avLst/>
          </a:prstGeom>
          <a:ln>
            <a:solidFill>
              <a:schemeClr val="tx1"/>
            </a:solidFill>
          </a:ln>
        </p:spPr>
      </p:pic>
      <p:sp>
        <p:nvSpPr>
          <p:cNvPr id="28" name="Oval 27">
            <a:extLst>
              <a:ext uri="{FF2B5EF4-FFF2-40B4-BE49-F238E27FC236}">
                <a16:creationId xmlns:a16="http://schemas.microsoft.com/office/drawing/2014/main" id="{6E97C3EF-E5C3-478D-AB8A-89A061985660}"/>
              </a:ext>
            </a:extLst>
          </p:cNvPr>
          <p:cNvSpPr/>
          <p:nvPr/>
        </p:nvSpPr>
        <p:spPr bwMode="gray">
          <a:xfrm>
            <a:off x="4405558" y="224080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1</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Oval 28">
            <a:extLst>
              <a:ext uri="{FF2B5EF4-FFF2-40B4-BE49-F238E27FC236}">
                <a16:creationId xmlns:a16="http://schemas.microsoft.com/office/drawing/2014/main" id="{B5465844-E913-43FC-9665-F2D7614B3CDE}"/>
              </a:ext>
            </a:extLst>
          </p:cNvPr>
          <p:cNvSpPr/>
          <p:nvPr/>
        </p:nvSpPr>
        <p:spPr bwMode="gray">
          <a:xfrm>
            <a:off x="6220988" y="224080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2</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Oval 29">
            <a:extLst>
              <a:ext uri="{FF2B5EF4-FFF2-40B4-BE49-F238E27FC236}">
                <a16:creationId xmlns:a16="http://schemas.microsoft.com/office/drawing/2014/main" id="{29CBB97E-B201-4D5F-9A23-5389642109E6}"/>
              </a:ext>
            </a:extLst>
          </p:cNvPr>
          <p:cNvSpPr/>
          <p:nvPr/>
        </p:nvSpPr>
        <p:spPr bwMode="gray">
          <a:xfrm>
            <a:off x="7184237" y="2174526"/>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3</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pic>
        <p:nvPicPr>
          <p:cNvPr id="34" name="Picture 33">
            <a:extLst>
              <a:ext uri="{FF2B5EF4-FFF2-40B4-BE49-F238E27FC236}">
                <a16:creationId xmlns:a16="http://schemas.microsoft.com/office/drawing/2014/main" id="{8BF3ADE5-AA58-4462-8F86-F948D1662E5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591176" y="2909857"/>
            <a:ext cx="5047015" cy="655445"/>
          </a:xfrm>
          <a:prstGeom prst="rect">
            <a:avLst/>
          </a:prstGeom>
          <a:ln>
            <a:solidFill>
              <a:schemeClr val="tx1"/>
            </a:solidFill>
          </a:ln>
        </p:spPr>
      </p:pic>
      <p:sp>
        <p:nvSpPr>
          <p:cNvPr id="35" name="Oval 34">
            <a:extLst>
              <a:ext uri="{FF2B5EF4-FFF2-40B4-BE49-F238E27FC236}">
                <a16:creationId xmlns:a16="http://schemas.microsoft.com/office/drawing/2014/main" id="{F04C353E-ECEF-443E-A12A-216D63CAADB1}"/>
              </a:ext>
            </a:extLst>
          </p:cNvPr>
          <p:cNvSpPr/>
          <p:nvPr/>
        </p:nvSpPr>
        <p:spPr bwMode="gray">
          <a:xfrm>
            <a:off x="4790253" y="3244518"/>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noProof="0" dirty="0">
                <a:ea typeface="Arial Unicode MS" pitchFamily="34" charset="-128"/>
                <a:cs typeface="Arial Unicode MS" pitchFamily="34" charset="-128"/>
              </a:rPr>
              <a:t>4</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764006919"/>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3"/>
          <p:cNvSpPr>
            <a:spLocks noGrp="1"/>
          </p:cNvSpPr>
          <p:nvPr>
            <p:ph type="title"/>
          </p:nvPr>
        </p:nvSpPr>
        <p:spPr/>
        <p:txBody>
          <a:bodyPr/>
          <a:lstStyle/>
          <a:p>
            <a:pPr eaLnBrk="1" hangingPunct="1"/>
            <a:r>
              <a:rPr lang="en-US" dirty="0"/>
              <a:t>Check Invoice Status</a:t>
            </a:r>
            <a:br>
              <a:rPr lang="en-US" dirty="0"/>
            </a:br>
            <a:r>
              <a:rPr lang="en-US" sz="2000" b="0" dirty="0"/>
              <a:t>Routing Status To Your Customer</a:t>
            </a:r>
            <a:endParaRPr lang="en-US" dirty="0"/>
          </a:p>
        </p:txBody>
      </p:sp>
      <p:sp>
        <p:nvSpPr>
          <p:cNvPr id="54278" name="Text Box 17"/>
          <p:cNvSpPr txBox="1">
            <a:spLocks noChangeArrowheads="1"/>
          </p:cNvSpPr>
          <p:nvPr/>
        </p:nvSpPr>
        <p:spPr bwMode="auto">
          <a:xfrm>
            <a:off x="324000" y="1512000"/>
            <a:ext cx="8496000" cy="4725249"/>
          </a:xfrm>
          <a:prstGeom prst="rect">
            <a:avLst/>
          </a:prstGeom>
          <a:noFill/>
          <a:ln w="9525">
            <a:noFill/>
            <a:miter lim="800000"/>
            <a:headEnd/>
            <a:tailEnd type="none" w="lg" len="lg"/>
          </a:ln>
        </p:spPr>
        <p:txBody>
          <a:bodyPr wrap="square">
            <a:noAutofit/>
          </a:bodyPr>
          <a:lstStyle/>
          <a:p>
            <a:pPr>
              <a:spcBef>
                <a:spcPts val="0"/>
              </a:spcBef>
              <a:spcAft>
                <a:spcPts val="600"/>
              </a:spcAft>
              <a:buClr>
                <a:srgbClr val="FFC000"/>
              </a:buClr>
              <a:buSzPct val="120000"/>
              <a:defRPr/>
            </a:pPr>
            <a:r>
              <a:rPr lang="en-US" sz="1400" b="1" dirty="0">
                <a:latin typeface="Arial" pitchFamily="34" charset="0"/>
                <a:cs typeface="Arial" pitchFamily="34" charset="0"/>
              </a:rPr>
              <a:t>Check Status:</a:t>
            </a:r>
            <a:endParaRPr lang="en-US" sz="1400" dirty="0">
              <a:latin typeface="Arial" pitchFamily="34" charset="0"/>
              <a:cs typeface="Arial" pitchFamily="34" charset="0"/>
            </a:endParaRPr>
          </a:p>
          <a:p>
            <a:pPr>
              <a:spcBef>
                <a:spcPts val="0"/>
              </a:spcBef>
              <a:spcAft>
                <a:spcPts val="600"/>
              </a:spcAft>
              <a:buClr>
                <a:srgbClr val="FFC000"/>
              </a:buClr>
              <a:buSzPct val="120000"/>
              <a:defRPr/>
            </a:pPr>
            <a:r>
              <a:rPr lang="en-US" sz="1400" dirty="0">
                <a:latin typeface="Arial" pitchFamily="34" charset="0"/>
                <a:cs typeface="Arial" pitchFamily="34" charset="0"/>
              </a:rPr>
              <a:t>If you configured your Invoice Notifications as noted earlier in this presentation, you will receive emails regarding invoice status.</a:t>
            </a:r>
          </a:p>
          <a:p>
            <a:pPr>
              <a:spcBef>
                <a:spcPts val="0"/>
              </a:spcBef>
              <a:spcAft>
                <a:spcPts val="600"/>
              </a:spcAft>
              <a:buClr>
                <a:srgbClr val="FFC000"/>
              </a:buClr>
              <a:buSzPct val="120000"/>
              <a:defRPr/>
            </a:pPr>
            <a:r>
              <a:rPr lang="en-US" sz="1400" dirty="0">
                <a:latin typeface="Arial" pitchFamily="34" charset="0"/>
                <a:cs typeface="Arial" pitchFamily="34" charset="0"/>
              </a:rPr>
              <a:t>You can also check invoice status from the </a:t>
            </a:r>
            <a:r>
              <a:rPr lang="en-US" sz="1400" b="1" dirty="0">
                <a:latin typeface="Arial" pitchFamily="34" charset="0"/>
                <a:cs typeface="Arial" pitchFamily="34" charset="0"/>
              </a:rPr>
              <a:t>Outbox</a:t>
            </a:r>
            <a:r>
              <a:rPr lang="en-US" sz="1400" dirty="0">
                <a:latin typeface="Arial" pitchFamily="34" charset="0"/>
                <a:cs typeface="Arial" pitchFamily="34" charset="0"/>
              </a:rPr>
              <a:t> by selecting the invoice link.</a:t>
            </a:r>
          </a:p>
          <a:p>
            <a:pPr eaLnBrk="1" hangingPunct="1">
              <a:spcBef>
                <a:spcPts val="0"/>
              </a:spcBef>
              <a:spcAft>
                <a:spcPts val="600"/>
              </a:spcAft>
              <a:buClr>
                <a:srgbClr val="FFC000"/>
              </a:buClr>
              <a:buSzPct val="120000"/>
            </a:pPr>
            <a:endParaRPr lang="en-US" sz="1400" b="1" dirty="0">
              <a:cs typeface="Arial" charset="0"/>
            </a:endParaRPr>
          </a:p>
          <a:p>
            <a:pPr eaLnBrk="1" hangingPunct="1">
              <a:spcBef>
                <a:spcPts val="0"/>
              </a:spcBef>
              <a:spcAft>
                <a:spcPts val="600"/>
              </a:spcAft>
              <a:buClr>
                <a:srgbClr val="FFC000"/>
              </a:buClr>
              <a:buSzPct val="120000"/>
            </a:pPr>
            <a:r>
              <a:rPr lang="en-US" sz="1400" b="1" dirty="0">
                <a:cs typeface="Arial" charset="0"/>
              </a:rPr>
              <a:t>Routing Status</a:t>
            </a:r>
            <a:endParaRPr lang="en-US" sz="1400" dirty="0">
              <a:cs typeface="Arial" charset="0"/>
            </a:endParaRPr>
          </a:p>
          <a:p>
            <a:pPr>
              <a:spcAft>
                <a:spcPts val="600"/>
              </a:spcAft>
              <a:buClr>
                <a:srgbClr val="FFC000"/>
              </a:buClr>
              <a:buSzPct val="120000"/>
            </a:pPr>
            <a:r>
              <a:rPr lang="en-US" sz="1400" dirty="0">
                <a:cs typeface="Arial" charset="0"/>
              </a:rPr>
              <a:t>Reflects the status of the transmission of the invoice to </a:t>
            </a:r>
            <a:r>
              <a:rPr lang="en-US" sz="1400" dirty="0" smtClean="0"/>
              <a:t>Dragon Oil  </a:t>
            </a:r>
            <a:r>
              <a:rPr lang="en-US" sz="1400" dirty="0">
                <a:cs typeface="Arial" charset="0"/>
              </a:rPr>
              <a:t>via the Ariba Network.</a:t>
            </a:r>
          </a:p>
          <a:p>
            <a:pPr marL="274320" indent="-274320" eaLnBrk="1" hangingPunct="1">
              <a:spcBef>
                <a:spcPts val="0"/>
              </a:spcBef>
              <a:spcAft>
                <a:spcPts val="600"/>
              </a:spcAft>
              <a:buClr>
                <a:srgbClr val="FFC000"/>
              </a:buClr>
              <a:buSzPct val="120000"/>
              <a:buFont typeface="Arial" charset="0"/>
              <a:buChar char="•"/>
            </a:pPr>
            <a:r>
              <a:rPr lang="en-US" sz="1400" b="1" dirty="0">
                <a:cs typeface="Arial" charset="0"/>
              </a:rPr>
              <a:t>Obsoleted</a:t>
            </a:r>
            <a:r>
              <a:rPr lang="en-US" sz="1400" dirty="0">
                <a:cs typeface="Arial" charset="0"/>
              </a:rPr>
              <a:t> – You canceled the invoice</a:t>
            </a:r>
          </a:p>
          <a:p>
            <a:pPr marL="274320" indent="-274320">
              <a:spcAft>
                <a:spcPts val="600"/>
              </a:spcAft>
              <a:buClr>
                <a:srgbClr val="FFC000"/>
              </a:buClr>
              <a:buSzPct val="120000"/>
              <a:buFont typeface="Arial" charset="0"/>
              <a:buChar char="•"/>
            </a:pPr>
            <a:r>
              <a:rPr lang="en-US" sz="1400" b="1" dirty="0">
                <a:cs typeface="Arial" charset="0"/>
              </a:rPr>
              <a:t>Failed</a:t>
            </a:r>
            <a:r>
              <a:rPr lang="en-US" sz="1400" dirty="0">
                <a:cs typeface="Arial" charset="0"/>
              </a:rPr>
              <a:t> – Invoice failed </a:t>
            </a:r>
            <a:r>
              <a:rPr lang="en-US" sz="1400" dirty="0" smtClean="0"/>
              <a:t>Dragon Oil  </a:t>
            </a:r>
            <a:r>
              <a:rPr lang="en-US" sz="1400" dirty="0">
                <a:cs typeface="Arial" charset="0"/>
              </a:rPr>
              <a:t>invoicing rules. </a:t>
            </a:r>
            <a:r>
              <a:rPr lang="en-US" sz="1400" dirty="0" smtClean="0"/>
              <a:t>Dragon Oil  </a:t>
            </a:r>
            <a:r>
              <a:rPr lang="en-US" sz="1400" dirty="0">
                <a:cs typeface="Arial" charset="0"/>
              </a:rPr>
              <a:t>will not receive this invoice</a:t>
            </a:r>
          </a:p>
          <a:p>
            <a:pPr marL="274320" indent="-274320" eaLnBrk="1" hangingPunct="1">
              <a:spcBef>
                <a:spcPts val="0"/>
              </a:spcBef>
              <a:spcAft>
                <a:spcPts val="600"/>
              </a:spcAft>
              <a:buClr>
                <a:srgbClr val="FFC000"/>
              </a:buClr>
              <a:buSzPct val="120000"/>
              <a:buFont typeface="Arial" charset="0"/>
              <a:buChar char="•"/>
            </a:pPr>
            <a:r>
              <a:rPr lang="en-US" sz="1400" b="1" dirty="0">
                <a:cs typeface="Arial" charset="0"/>
              </a:rPr>
              <a:t>Queued</a:t>
            </a:r>
            <a:r>
              <a:rPr lang="en-US" sz="1400" dirty="0">
                <a:cs typeface="Arial" charset="0"/>
              </a:rPr>
              <a:t> – Ariba Network received the invoice but has not processed it</a:t>
            </a:r>
          </a:p>
          <a:p>
            <a:pPr marL="274320" indent="-274320" eaLnBrk="1" hangingPunct="1">
              <a:spcBef>
                <a:spcPts val="0"/>
              </a:spcBef>
              <a:spcAft>
                <a:spcPts val="600"/>
              </a:spcAft>
              <a:buClr>
                <a:srgbClr val="FFC000"/>
              </a:buClr>
              <a:buSzPct val="120000"/>
              <a:buFont typeface="Arial" charset="0"/>
              <a:buChar char="•"/>
            </a:pPr>
            <a:r>
              <a:rPr lang="en-US" sz="1400" b="1" dirty="0">
                <a:cs typeface="Arial" charset="0"/>
              </a:rPr>
              <a:t>Sent</a:t>
            </a:r>
            <a:r>
              <a:rPr lang="en-US" sz="1400" dirty="0">
                <a:cs typeface="Arial" charset="0"/>
              </a:rPr>
              <a:t> – Ariba Network sent the invoice to a queue. The invoice is awaiting pickup by the customer</a:t>
            </a:r>
          </a:p>
          <a:p>
            <a:pPr marL="274320" indent="-274320">
              <a:spcAft>
                <a:spcPts val="600"/>
              </a:spcAft>
              <a:buClr>
                <a:srgbClr val="FFC000"/>
              </a:buClr>
              <a:buSzPct val="120000"/>
              <a:buFont typeface="Arial" charset="0"/>
              <a:buChar char="•"/>
            </a:pPr>
            <a:r>
              <a:rPr lang="en-US" sz="1400" b="1" dirty="0">
                <a:cs typeface="Arial" charset="0"/>
              </a:rPr>
              <a:t>Acknowledged</a:t>
            </a:r>
            <a:r>
              <a:rPr lang="en-US" sz="1400" dirty="0">
                <a:cs typeface="Arial" charset="0"/>
              </a:rPr>
              <a:t> – </a:t>
            </a:r>
            <a:r>
              <a:rPr lang="en-US" sz="1400" dirty="0" smtClean="0"/>
              <a:t>Dragon Oil  </a:t>
            </a:r>
            <a:r>
              <a:rPr lang="en-US" sz="1400" dirty="0">
                <a:cs typeface="Arial" charset="0"/>
              </a:rPr>
              <a:t>invoicing application has acknowledged the receipt of the invoice	</a:t>
            </a:r>
          </a:p>
          <a:p>
            <a:pPr algn="just">
              <a:spcBef>
                <a:spcPts val="0"/>
              </a:spcBef>
              <a:spcAft>
                <a:spcPts val="600"/>
              </a:spcAft>
              <a:defRPr/>
            </a:pPr>
            <a:endParaRPr lang="en-US" sz="1400" dirty="0"/>
          </a:p>
        </p:txBody>
      </p:sp>
      <p:sp>
        <p:nvSpPr>
          <p:cNvPr id="11" name="Action Button: Help 10">
            <a:hlinkClick r:id="rId3"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6" name="Group 15"/>
          <p:cNvGrpSpPr/>
          <p:nvPr/>
        </p:nvGrpSpPr>
        <p:grpSpPr>
          <a:xfrm>
            <a:off x="7223469" y="167979"/>
            <a:ext cx="1414722" cy="275496"/>
            <a:chOff x="7223468" y="202707"/>
            <a:chExt cx="1414722" cy="275496"/>
          </a:xfrm>
        </p:grpSpPr>
        <p:sp>
          <p:nvSpPr>
            <p:cNvPr id="17"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9"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Action Button: Beginning 15">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452711628"/>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3"/>
          <p:cNvSpPr>
            <a:spLocks noGrp="1"/>
          </p:cNvSpPr>
          <p:nvPr>
            <p:ph type="title"/>
          </p:nvPr>
        </p:nvSpPr>
        <p:spPr/>
        <p:txBody>
          <a:bodyPr/>
          <a:lstStyle/>
          <a:p>
            <a:pPr eaLnBrk="1" hangingPunct="1"/>
            <a:r>
              <a:rPr lang="en-US" dirty="0"/>
              <a:t>Check Invoice Status</a:t>
            </a:r>
            <a:br>
              <a:rPr lang="en-US" dirty="0"/>
            </a:br>
            <a:r>
              <a:rPr lang="en-US" sz="2000" b="0" dirty="0"/>
              <a:t>Review Invoice Status With Your Customer</a:t>
            </a:r>
            <a:endParaRPr lang="en-US" b="0" dirty="0"/>
          </a:p>
        </p:txBody>
      </p:sp>
      <p:sp>
        <p:nvSpPr>
          <p:cNvPr id="10" name="Rectangle 9"/>
          <p:cNvSpPr/>
          <p:nvPr/>
        </p:nvSpPr>
        <p:spPr>
          <a:xfrm>
            <a:off x="324000" y="1512000"/>
            <a:ext cx="8496000" cy="3508653"/>
          </a:xfrm>
          <a:prstGeom prst="rect">
            <a:avLst/>
          </a:prstGeom>
        </p:spPr>
        <p:txBody>
          <a:bodyPr wrap="square">
            <a:spAutoFit/>
          </a:bodyPr>
          <a:lstStyle/>
          <a:p>
            <a:pPr eaLnBrk="1" hangingPunct="1">
              <a:spcBef>
                <a:spcPts val="0"/>
              </a:spcBef>
              <a:spcAft>
                <a:spcPts val="600"/>
              </a:spcAft>
              <a:buClr>
                <a:srgbClr val="FFC000"/>
              </a:buClr>
              <a:buSzPct val="120000"/>
            </a:pPr>
            <a:r>
              <a:rPr lang="en-US" sz="1400" b="1" dirty="0">
                <a:cs typeface="Arial" charset="0"/>
              </a:rPr>
              <a:t>Invoice Status</a:t>
            </a:r>
            <a:endParaRPr lang="en-US" sz="1400" dirty="0">
              <a:cs typeface="Arial" charset="0"/>
            </a:endParaRPr>
          </a:p>
          <a:p>
            <a:pPr>
              <a:spcAft>
                <a:spcPts val="600"/>
              </a:spcAft>
              <a:buClr>
                <a:srgbClr val="FFC000"/>
              </a:buClr>
              <a:buSzPct val="120000"/>
            </a:pPr>
            <a:r>
              <a:rPr lang="en-US" sz="1400" dirty="0">
                <a:cs typeface="Arial" charset="0"/>
              </a:rPr>
              <a:t>Reflects the status of </a:t>
            </a:r>
            <a:r>
              <a:rPr lang="en-US" sz="1400" dirty="0" smtClean="0"/>
              <a:t>Dragon Oil</a:t>
            </a:r>
            <a:r>
              <a:rPr lang="en-US" sz="1400" dirty="0" smtClean="0">
                <a:cs typeface="Arial" charset="0"/>
              </a:rPr>
              <a:t>’s </a:t>
            </a:r>
            <a:r>
              <a:rPr lang="en-US" sz="1400" dirty="0">
                <a:cs typeface="Arial" charset="0"/>
              </a:rPr>
              <a:t>action on the Invoice.</a:t>
            </a:r>
          </a:p>
          <a:p>
            <a:pPr marL="274320" indent="-274320">
              <a:spcAft>
                <a:spcPts val="600"/>
              </a:spcAft>
              <a:buClr>
                <a:srgbClr val="FFC000"/>
              </a:buClr>
              <a:buSzPct val="120000"/>
              <a:buFont typeface="Arial" charset="0"/>
              <a:buChar char="•"/>
            </a:pPr>
            <a:r>
              <a:rPr lang="en-US" sz="1400" b="1" dirty="0">
                <a:cs typeface="Arial" charset="0"/>
              </a:rPr>
              <a:t>Sent </a:t>
            </a:r>
            <a:r>
              <a:rPr lang="en-US" sz="1400" dirty="0">
                <a:cs typeface="Arial" charset="0"/>
              </a:rPr>
              <a:t>– The invoice is sent to the </a:t>
            </a:r>
            <a:r>
              <a:rPr lang="en-US" sz="1400" dirty="0" smtClean="0"/>
              <a:t>Dragon Oil  </a:t>
            </a:r>
            <a:r>
              <a:rPr lang="en-US" sz="1400" dirty="0">
                <a:cs typeface="Arial" charset="0"/>
              </a:rPr>
              <a:t>but they have not yet verified the invoice against purchase orders and receipts</a:t>
            </a:r>
          </a:p>
          <a:p>
            <a:pPr marL="274320" indent="-274320">
              <a:spcAft>
                <a:spcPts val="600"/>
              </a:spcAft>
              <a:buClr>
                <a:srgbClr val="FFC000"/>
              </a:buClr>
              <a:buSzPct val="120000"/>
              <a:buFont typeface="Arial" charset="0"/>
              <a:buChar char="•"/>
            </a:pPr>
            <a:r>
              <a:rPr lang="en-US" sz="1400" b="1" dirty="0">
                <a:cs typeface="Arial" charset="0"/>
              </a:rPr>
              <a:t>Cancelled </a:t>
            </a:r>
            <a:r>
              <a:rPr lang="en-US" sz="1400" dirty="0">
                <a:cs typeface="Arial" charset="0"/>
              </a:rPr>
              <a:t>– </a:t>
            </a:r>
            <a:r>
              <a:rPr lang="en-US" sz="1400" dirty="0" smtClean="0"/>
              <a:t>Dragon Oil  </a:t>
            </a:r>
            <a:r>
              <a:rPr lang="en-US" sz="1400" dirty="0">
                <a:cs typeface="Arial" charset="0"/>
              </a:rPr>
              <a:t>approved the invoice cancellation </a:t>
            </a:r>
          </a:p>
          <a:p>
            <a:pPr marL="274320" indent="-274320">
              <a:spcAft>
                <a:spcPts val="600"/>
              </a:spcAft>
              <a:buClr>
                <a:srgbClr val="FFC000"/>
              </a:buClr>
              <a:buSzPct val="120000"/>
              <a:buFont typeface="Arial" charset="0"/>
              <a:buChar char="•"/>
            </a:pPr>
            <a:r>
              <a:rPr lang="en-US" sz="1400" b="1" dirty="0">
                <a:cs typeface="Arial" charset="0"/>
              </a:rPr>
              <a:t>Paid</a:t>
            </a:r>
            <a:r>
              <a:rPr lang="en-US" sz="1400" dirty="0">
                <a:cs typeface="Arial" charset="0"/>
              </a:rPr>
              <a:t> – </a:t>
            </a:r>
            <a:r>
              <a:rPr lang="en-US" sz="1400" dirty="0" smtClean="0"/>
              <a:t>Dragon Oil  </a:t>
            </a:r>
            <a:r>
              <a:rPr lang="en-US" sz="1400" dirty="0">
                <a:cs typeface="Arial" charset="0"/>
              </a:rPr>
              <a:t>paid the invoice / in the process of issuing payment. Only if </a:t>
            </a:r>
            <a:r>
              <a:rPr lang="en-US" sz="1400" dirty="0" smtClean="0"/>
              <a:t>Dragon Oil  </a:t>
            </a:r>
            <a:r>
              <a:rPr lang="en-US" sz="1400" dirty="0">
                <a:cs typeface="Arial" charset="0"/>
              </a:rPr>
              <a:t>uses invoices to trigger payment.</a:t>
            </a:r>
          </a:p>
          <a:p>
            <a:pPr marL="274320" indent="-274320">
              <a:spcAft>
                <a:spcPts val="600"/>
              </a:spcAft>
              <a:buClr>
                <a:srgbClr val="FFC000"/>
              </a:buClr>
              <a:buSzPct val="120000"/>
              <a:buFont typeface="Arial" charset="0"/>
              <a:buChar char="•"/>
            </a:pPr>
            <a:r>
              <a:rPr lang="en-US" sz="1400" b="1" dirty="0">
                <a:cs typeface="Arial" charset="0"/>
              </a:rPr>
              <a:t>Approved</a:t>
            </a:r>
            <a:r>
              <a:rPr lang="en-US" sz="1400" dirty="0">
                <a:cs typeface="Arial" charset="0"/>
              </a:rPr>
              <a:t> – </a:t>
            </a:r>
            <a:r>
              <a:rPr lang="en-US" sz="1400" dirty="0" smtClean="0"/>
              <a:t>Dragon Oil  </a:t>
            </a:r>
            <a:r>
              <a:rPr lang="en-US" sz="1400" dirty="0">
                <a:cs typeface="Arial" charset="0"/>
              </a:rPr>
              <a:t>has verified the invoice against the purchase orders or contracts and receipts and approved if for payment</a:t>
            </a:r>
          </a:p>
          <a:p>
            <a:pPr marL="274320" indent="-274320">
              <a:spcAft>
                <a:spcPts val="600"/>
              </a:spcAft>
              <a:buClr>
                <a:srgbClr val="FFC000"/>
              </a:buClr>
              <a:buSzPct val="120000"/>
              <a:buFont typeface="Arial" charset="0"/>
              <a:buChar char="•"/>
            </a:pPr>
            <a:r>
              <a:rPr lang="en-US" sz="1400" b="1" dirty="0">
                <a:cs typeface="Arial" charset="0"/>
              </a:rPr>
              <a:t>Rejected </a:t>
            </a:r>
            <a:r>
              <a:rPr lang="en-US" sz="1400" dirty="0">
                <a:cs typeface="Arial" charset="0"/>
              </a:rPr>
              <a:t>– </a:t>
            </a:r>
            <a:r>
              <a:rPr lang="en-US" sz="1400" dirty="0" smtClean="0"/>
              <a:t>Dragon Oil  </a:t>
            </a:r>
            <a:r>
              <a:rPr lang="en-US" sz="1400" dirty="0">
                <a:cs typeface="Arial" charset="0"/>
              </a:rPr>
              <a:t>has rejected the invoice or the invoice failed validation by Ariba Network. If </a:t>
            </a:r>
            <a:r>
              <a:rPr lang="en-US" sz="1400" dirty="0" smtClean="0"/>
              <a:t>Dragon Oil  </a:t>
            </a:r>
            <a:r>
              <a:rPr lang="en-US" sz="1400" dirty="0">
                <a:cs typeface="Arial" charset="0"/>
              </a:rPr>
              <a:t>accepts invoice or approves it for payment, invoice status updated to Sent (invoice accepted) or Approved (invoice approved for payment)</a:t>
            </a:r>
          </a:p>
          <a:p>
            <a:pPr marL="274320" indent="-274320" eaLnBrk="1" hangingPunct="1">
              <a:spcBef>
                <a:spcPts val="0"/>
              </a:spcBef>
              <a:spcAft>
                <a:spcPts val="600"/>
              </a:spcAft>
              <a:buClr>
                <a:srgbClr val="FFC000"/>
              </a:buClr>
              <a:buSzPct val="120000"/>
              <a:buFont typeface="Arial" charset="0"/>
              <a:buChar char="•"/>
            </a:pPr>
            <a:r>
              <a:rPr lang="en-US" sz="1400" b="1" dirty="0">
                <a:cs typeface="Arial" charset="0"/>
              </a:rPr>
              <a:t>Failed</a:t>
            </a:r>
            <a:r>
              <a:rPr lang="en-US" sz="1400" dirty="0">
                <a:cs typeface="Arial" charset="0"/>
              </a:rPr>
              <a:t> – Ariba Network experienced a problem routing the invoice</a:t>
            </a:r>
          </a:p>
        </p:txBody>
      </p:sp>
      <p:sp>
        <p:nvSpPr>
          <p:cNvPr id="12" name="Action Button: Help 11">
            <a:hlinkClick r:id="rId3"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7" name="Group 16"/>
          <p:cNvGrpSpPr/>
          <p:nvPr/>
        </p:nvGrpSpPr>
        <p:grpSpPr>
          <a:xfrm>
            <a:off x="7223469" y="167979"/>
            <a:ext cx="1414722" cy="275496"/>
            <a:chOff x="7223468" y="202707"/>
            <a:chExt cx="1414722" cy="275496"/>
          </a:xfrm>
        </p:grpSpPr>
        <p:sp>
          <p:nvSpPr>
            <p:cNvPr id="18"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9"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1" name="Action Button: Beginning 15">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3972619512"/>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dirty="0"/>
              <a:t>Review Invoice History</a:t>
            </a:r>
            <a:br>
              <a:rPr lang="en-US" dirty="0"/>
            </a:br>
            <a:r>
              <a:rPr lang="en-US" sz="2000" b="0" dirty="0"/>
              <a:t>Check Status Comments</a:t>
            </a:r>
            <a:endParaRPr lang="en-US" dirty="0"/>
          </a:p>
        </p:txBody>
      </p:sp>
      <p:sp>
        <p:nvSpPr>
          <p:cNvPr id="9" name="TextBox 8"/>
          <p:cNvSpPr txBox="1"/>
          <p:nvPr/>
        </p:nvSpPr>
        <p:spPr>
          <a:xfrm>
            <a:off x="324000" y="1512000"/>
            <a:ext cx="2209006" cy="4785930"/>
          </a:xfrm>
          <a:prstGeom prst="rect">
            <a:avLst/>
          </a:prstGeom>
          <a:noFill/>
        </p:spPr>
        <p:txBody>
          <a:bodyPr wrap="square" lIns="0" tIns="0" rIns="0" bIns="0" rtlCol="0">
            <a:noAutofit/>
          </a:bodyPr>
          <a:lstStyle/>
          <a:p>
            <a:pPr>
              <a:lnSpc>
                <a:spcPts val="1700"/>
              </a:lnSpc>
              <a:spcBef>
                <a:spcPts val="0"/>
              </a:spcBef>
              <a:spcAft>
                <a:spcPts val="600"/>
              </a:spcAft>
              <a:buClr>
                <a:srgbClr val="F0AB00"/>
              </a:buClr>
              <a:buSzPct val="120000"/>
            </a:pPr>
            <a:r>
              <a:rPr lang="en-US" sz="1400" dirty="0">
                <a:latin typeface="+mj-lt"/>
              </a:rPr>
              <a:t>Access any invoice:</a:t>
            </a:r>
          </a:p>
          <a:p>
            <a:pPr marL="342900" indent="-342900">
              <a:lnSpc>
                <a:spcPts val="1700"/>
              </a:lnSpc>
              <a:spcBef>
                <a:spcPts val="0"/>
              </a:spcBef>
              <a:spcAft>
                <a:spcPts val="600"/>
              </a:spcAft>
              <a:buClr>
                <a:srgbClr val="F0AB00"/>
              </a:buClr>
              <a:buSzPct val="120000"/>
              <a:buAutoNum type="arabicPeriod"/>
            </a:pPr>
            <a:r>
              <a:rPr lang="en-US" sz="1400" b="1" dirty="0">
                <a:latin typeface="+mj-lt"/>
              </a:rPr>
              <a:t>Click </a:t>
            </a:r>
            <a:r>
              <a:rPr lang="en-US" sz="1400" dirty="0">
                <a:latin typeface="+mj-lt"/>
              </a:rPr>
              <a:t>on the History tab to view status details and invoice history. </a:t>
            </a:r>
          </a:p>
          <a:p>
            <a:pPr marL="342900" indent="-342900">
              <a:lnSpc>
                <a:spcPts val="1700"/>
              </a:lnSpc>
              <a:spcBef>
                <a:spcPts val="0"/>
              </a:spcBef>
              <a:spcAft>
                <a:spcPts val="600"/>
              </a:spcAft>
              <a:buClr>
                <a:srgbClr val="F0AB00"/>
              </a:buClr>
              <a:buSzPct val="120000"/>
              <a:buAutoNum type="arabicPeriod"/>
            </a:pPr>
            <a:r>
              <a:rPr lang="en-US" sz="1400" b="1" dirty="0">
                <a:latin typeface="+mj-lt"/>
              </a:rPr>
              <a:t>History and status comments </a:t>
            </a:r>
            <a:r>
              <a:rPr lang="en-US" sz="1400" dirty="0">
                <a:latin typeface="+mj-lt"/>
              </a:rPr>
              <a:t>for the invoice are displayed. </a:t>
            </a:r>
          </a:p>
          <a:p>
            <a:pPr marL="342900" indent="-342900">
              <a:lnSpc>
                <a:spcPts val="1700"/>
              </a:lnSpc>
              <a:spcBef>
                <a:spcPts val="0"/>
              </a:spcBef>
              <a:spcAft>
                <a:spcPts val="600"/>
              </a:spcAft>
              <a:buClr>
                <a:srgbClr val="F0AB00"/>
              </a:buClr>
              <a:buSzPct val="120000"/>
              <a:buAutoNum type="arabicPeriod"/>
            </a:pPr>
            <a:r>
              <a:rPr lang="en-US" sz="1400" b="1" dirty="0">
                <a:latin typeface="+mj-lt"/>
              </a:rPr>
              <a:t>Transaction history </a:t>
            </a:r>
            <a:r>
              <a:rPr lang="en-US" sz="1400" dirty="0">
                <a:latin typeface="+mj-lt"/>
              </a:rPr>
              <a:t>can be used in problem determination for failed or rejected transactions.</a:t>
            </a:r>
          </a:p>
          <a:p>
            <a:pPr marL="342900" indent="-342900">
              <a:lnSpc>
                <a:spcPts val="1700"/>
              </a:lnSpc>
              <a:spcBef>
                <a:spcPts val="0"/>
              </a:spcBef>
              <a:spcAft>
                <a:spcPts val="600"/>
              </a:spcAft>
              <a:buClr>
                <a:srgbClr val="F0AB00"/>
              </a:buClr>
              <a:buSzPct val="120000"/>
              <a:buAutoNum type="arabicPeriod"/>
            </a:pPr>
            <a:r>
              <a:rPr lang="en-US" sz="1400" b="1" dirty="0">
                <a:latin typeface="+mj-lt"/>
              </a:rPr>
              <a:t>When you are done </a:t>
            </a:r>
            <a:r>
              <a:rPr lang="en-US" sz="1400" dirty="0">
                <a:latin typeface="+mj-lt"/>
              </a:rPr>
              <a:t>reviewing the history, click Done.</a:t>
            </a:r>
          </a:p>
        </p:txBody>
      </p:sp>
      <p:grpSp>
        <p:nvGrpSpPr>
          <p:cNvPr id="5" name="Group 4"/>
          <p:cNvGrpSpPr/>
          <p:nvPr/>
        </p:nvGrpSpPr>
        <p:grpSpPr>
          <a:xfrm>
            <a:off x="3540125" y="1512000"/>
            <a:ext cx="5172075" cy="1453995"/>
            <a:chOff x="3540125" y="1512000"/>
            <a:chExt cx="5172075" cy="1453995"/>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r="37176"/>
            <a:stretch/>
          </p:blipFill>
          <p:spPr>
            <a:xfrm>
              <a:off x="3540125" y="1512000"/>
              <a:ext cx="5172075" cy="1453995"/>
            </a:xfrm>
            <a:prstGeom prst="rect">
              <a:avLst/>
            </a:prstGeom>
            <a:ln>
              <a:solidFill>
                <a:schemeClr val="tx1"/>
              </a:solidFill>
            </a:ln>
          </p:spPr>
        </p:pic>
        <p:sp>
          <p:nvSpPr>
            <p:cNvPr id="11" name="Oval 10"/>
            <p:cNvSpPr/>
            <p:nvPr/>
          </p:nvSpPr>
          <p:spPr bwMode="gray">
            <a:xfrm>
              <a:off x="6037799" y="2342134"/>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1</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grpSp>
      <p:grpSp>
        <p:nvGrpSpPr>
          <p:cNvPr id="4" name="Group 3"/>
          <p:cNvGrpSpPr/>
          <p:nvPr/>
        </p:nvGrpSpPr>
        <p:grpSpPr>
          <a:xfrm>
            <a:off x="2835275" y="3429000"/>
            <a:ext cx="5876925" cy="2261812"/>
            <a:chOff x="2835275" y="3429000"/>
            <a:chExt cx="5876925" cy="2261812"/>
          </a:xfrm>
        </p:grpSpPr>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35275" y="3429000"/>
              <a:ext cx="5876925" cy="2261812"/>
            </a:xfrm>
            <a:prstGeom prst="rect">
              <a:avLst/>
            </a:prstGeom>
            <a:ln>
              <a:solidFill>
                <a:schemeClr val="tx1"/>
              </a:solidFill>
            </a:ln>
          </p:spPr>
        </p:pic>
        <p:sp>
          <p:nvSpPr>
            <p:cNvPr id="13" name="Oval 12"/>
            <p:cNvSpPr/>
            <p:nvPr/>
          </p:nvSpPr>
          <p:spPr bwMode="gray">
            <a:xfrm>
              <a:off x="3247069" y="490859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2</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Oval 15"/>
            <p:cNvSpPr/>
            <p:nvPr/>
          </p:nvSpPr>
          <p:spPr bwMode="gray">
            <a:xfrm>
              <a:off x="8425180" y="379376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lang="en-US" sz="1200" kern="0" dirty="0">
                  <a:ea typeface="Arial Unicode MS" pitchFamily="34" charset="-128"/>
                  <a:cs typeface="Arial Unicode MS" pitchFamily="34" charset="-128"/>
                </a:rPr>
                <a:t>4</a:t>
              </a:r>
              <a:endParaRPr kumimoji="0" lang="en-US" sz="1200"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7" name="Action Button: Help 16">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8" name="Group 17"/>
          <p:cNvGrpSpPr/>
          <p:nvPr/>
        </p:nvGrpSpPr>
        <p:grpSpPr>
          <a:xfrm>
            <a:off x="7223469" y="167979"/>
            <a:ext cx="1414722" cy="275496"/>
            <a:chOff x="7223468" y="202707"/>
            <a:chExt cx="1414722" cy="275496"/>
          </a:xfrm>
        </p:grpSpPr>
        <p:sp>
          <p:nvSpPr>
            <p:cNvPr id="19"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1"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eginning 15">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533338319"/>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Modify an Existing Invoice</a:t>
            </a:r>
            <a:br>
              <a:rPr lang="en-US" dirty="0"/>
            </a:br>
            <a:r>
              <a:rPr lang="en-US" sz="2000" b="0" dirty="0"/>
              <a:t>Cancel, Edit, and Resubmit</a:t>
            </a:r>
            <a:endParaRPr lang="en-US" b="0" dirty="0"/>
          </a:p>
        </p:txBody>
      </p:sp>
      <p:sp>
        <p:nvSpPr>
          <p:cNvPr id="9" name="Rectangle 8"/>
          <p:cNvSpPr/>
          <p:nvPr/>
        </p:nvSpPr>
        <p:spPr>
          <a:xfrm>
            <a:off x="324000" y="1452066"/>
            <a:ext cx="2898017" cy="3200876"/>
          </a:xfrm>
          <a:prstGeom prst="rect">
            <a:avLst/>
          </a:prstGeom>
        </p:spPr>
        <p:txBody>
          <a:bodyPr wrap="square">
            <a:spAutoFit/>
          </a:bodyPr>
          <a:lstStyle/>
          <a:p>
            <a:pPr marL="342900" indent="-342900">
              <a:spcBef>
                <a:spcPts val="600"/>
              </a:spcBef>
              <a:buClr>
                <a:srgbClr val="F0AB00"/>
              </a:buClr>
              <a:buSzPct val="120000"/>
              <a:buFont typeface="+mj-lt"/>
              <a:buAutoNum type="arabicPeriod"/>
              <a:defRPr/>
            </a:pPr>
            <a:r>
              <a:rPr lang="en-US" sz="1400" b="1" dirty="0">
                <a:solidFill>
                  <a:srgbClr val="000000"/>
                </a:solidFill>
                <a:latin typeface="Arial" pitchFamily="34" charset="0"/>
                <a:cs typeface="Arial" pitchFamily="34" charset="0"/>
              </a:rPr>
              <a:t>Click </a:t>
            </a:r>
            <a:r>
              <a:rPr lang="en-US" sz="1400" dirty="0">
                <a:solidFill>
                  <a:srgbClr val="000000"/>
                </a:solidFill>
                <a:latin typeface="Arial" pitchFamily="34" charset="0"/>
                <a:cs typeface="Arial" pitchFamily="34" charset="0"/>
              </a:rPr>
              <a:t>the </a:t>
            </a:r>
            <a:r>
              <a:rPr lang="en-US" sz="1400" b="1" dirty="0">
                <a:solidFill>
                  <a:srgbClr val="000000"/>
                </a:solidFill>
                <a:latin typeface="Arial" pitchFamily="34" charset="0"/>
                <a:cs typeface="Arial" pitchFamily="34" charset="0"/>
              </a:rPr>
              <a:t>Outbox tab.</a:t>
            </a:r>
          </a:p>
          <a:p>
            <a:pPr marL="342900" indent="-342900">
              <a:spcBef>
                <a:spcPts val="600"/>
              </a:spcBef>
              <a:buClr>
                <a:srgbClr val="F0AB00"/>
              </a:buClr>
              <a:buSzPct val="120000"/>
              <a:buFont typeface="+mj-lt"/>
              <a:buAutoNum type="arabicPeriod"/>
              <a:defRPr/>
            </a:pPr>
            <a:r>
              <a:rPr lang="en-US" sz="1400" dirty="0">
                <a:solidFill>
                  <a:srgbClr val="000000"/>
                </a:solidFill>
                <a:latin typeface="Arial" pitchFamily="34" charset="0"/>
                <a:cs typeface="Arial" pitchFamily="34" charset="0"/>
              </a:rPr>
              <a:t>In the </a:t>
            </a:r>
            <a:r>
              <a:rPr lang="en-US" sz="1400" b="1" dirty="0">
                <a:solidFill>
                  <a:srgbClr val="000000"/>
                </a:solidFill>
                <a:latin typeface="Arial" pitchFamily="34" charset="0"/>
                <a:cs typeface="Arial" pitchFamily="34" charset="0"/>
              </a:rPr>
              <a:t>Invoice # </a:t>
            </a:r>
            <a:r>
              <a:rPr lang="en-US" sz="1400" dirty="0">
                <a:solidFill>
                  <a:srgbClr val="000000"/>
                </a:solidFill>
                <a:latin typeface="Arial" pitchFamily="34" charset="0"/>
                <a:cs typeface="Arial" pitchFamily="34" charset="0"/>
              </a:rPr>
              <a:t>column, click a link to view details of the invoice.</a:t>
            </a:r>
          </a:p>
          <a:p>
            <a:pPr marL="342900" indent="-342900">
              <a:spcBef>
                <a:spcPts val="600"/>
              </a:spcBef>
              <a:buClr>
                <a:srgbClr val="F0AB00"/>
              </a:buClr>
              <a:buSzPct val="120000"/>
              <a:buFont typeface="+mj-lt"/>
              <a:buAutoNum type="arabicPeriod"/>
              <a:defRPr/>
            </a:pPr>
            <a:r>
              <a:rPr lang="en-US" sz="1400" b="1" dirty="0">
                <a:solidFill>
                  <a:srgbClr val="000000"/>
                </a:solidFill>
                <a:latin typeface="Arial" pitchFamily="34" charset="0"/>
                <a:cs typeface="Arial" pitchFamily="34" charset="0"/>
              </a:rPr>
              <a:t>Click</a:t>
            </a:r>
            <a:r>
              <a:rPr lang="en-US" sz="1400" dirty="0">
                <a:solidFill>
                  <a:srgbClr val="000000"/>
                </a:solidFill>
                <a:latin typeface="Arial" pitchFamily="34" charset="0"/>
                <a:cs typeface="Arial" pitchFamily="34" charset="0"/>
              </a:rPr>
              <a:t> </a:t>
            </a:r>
            <a:r>
              <a:rPr lang="en-US" sz="1400" b="1" dirty="0">
                <a:solidFill>
                  <a:srgbClr val="000000"/>
                </a:solidFill>
                <a:latin typeface="Arial" pitchFamily="34" charset="0"/>
                <a:cs typeface="Arial" pitchFamily="34" charset="0"/>
              </a:rPr>
              <a:t>Cancel. </a:t>
            </a:r>
            <a:r>
              <a:rPr lang="en-US" sz="1400" dirty="0">
                <a:solidFill>
                  <a:srgbClr val="000000"/>
                </a:solidFill>
                <a:latin typeface="Arial" pitchFamily="34" charset="0"/>
                <a:cs typeface="Arial" pitchFamily="34" charset="0"/>
              </a:rPr>
              <a:t>The status of the invoice changes to </a:t>
            </a:r>
            <a:r>
              <a:rPr lang="en-US" sz="1400" b="1" dirty="0">
                <a:solidFill>
                  <a:srgbClr val="000000"/>
                </a:solidFill>
                <a:latin typeface="Arial" pitchFamily="34" charset="0"/>
                <a:cs typeface="Arial" pitchFamily="34" charset="0"/>
              </a:rPr>
              <a:t>Canceled</a:t>
            </a:r>
            <a:r>
              <a:rPr lang="en-US" sz="1400" dirty="0">
                <a:solidFill>
                  <a:srgbClr val="000000"/>
                </a:solidFill>
                <a:latin typeface="Arial" pitchFamily="34" charset="0"/>
                <a:cs typeface="Arial" pitchFamily="34" charset="0"/>
              </a:rPr>
              <a:t>.</a:t>
            </a:r>
            <a:endParaRPr lang="en-US" sz="1400" dirty="0">
              <a:solidFill>
                <a:srgbClr val="000000"/>
              </a:solidFill>
            </a:endParaRPr>
          </a:p>
          <a:p>
            <a:pPr marL="342900" indent="-342900">
              <a:spcBef>
                <a:spcPts val="600"/>
              </a:spcBef>
              <a:buClr>
                <a:srgbClr val="F0AB00"/>
              </a:buClr>
              <a:buSzPct val="120000"/>
              <a:buFont typeface="+mj-lt"/>
              <a:buAutoNum type="arabicPeriod"/>
              <a:defRPr/>
            </a:pPr>
            <a:r>
              <a:rPr lang="en-US" sz="1400" b="1" dirty="0">
                <a:solidFill>
                  <a:srgbClr val="000000"/>
                </a:solidFill>
              </a:rPr>
              <a:t>Click</a:t>
            </a:r>
            <a:r>
              <a:rPr lang="en-US" sz="1400" dirty="0">
                <a:solidFill>
                  <a:srgbClr val="000000"/>
                </a:solidFill>
              </a:rPr>
              <a:t> the </a:t>
            </a:r>
            <a:r>
              <a:rPr lang="en-US" sz="1400" b="1" dirty="0">
                <a:solidFill>
                  <a:srgbClr val="000000"/>
                </a:solidFill>
              </a:rPr>
              <a:t>Invoice # </a:t>
            </a:r>
            <a:r>
              <a:rPr lang="en-US" sz="1400" dirty="0">
                <a:solidFill>
                  <a:srgbClr val="000000"/>
                </a:solidFill>
              </a:rPr>
              <a:t>for the failed, canceled, or rejected invoice that you want to resubmit and click </a:t>
            </a:r>
            <a:r>
              <a:rPr lang="en-US" sz="1400" b="1" dirty="0">
                <a:solidFill>
                  <a:srgbClr val="000000"/>
                </a:solidFill>
              </a:rPr>
              <a:t>Edit</a:t>
            </a:r>
            <a:r>
              <a:rPr lang="en-US" sz="1400" dirty="0">
                <a:solidFill>
                  <a:srgbClr val="000000"/>
                </a:solidFill>
              </a:rPr>
              <a:t>.</a:t>
            </a:r>
          </a:p>
          <a:p>
            <a:pPr marL="342900" indent="-342900">
              <a:spcBef>
                <a:spcPts val="600"/>
              </a:spcBef>
              <a:buClr>
                <a:srgbClr val="F0AB00"/>
              </a:buClr>
              <a:buSzPct val="120000"/>
              <a:buFont typeface="+mj-lt"/>
              <a:buAutoNum type="arabicPeriod"/>
              <a:defRPr/>
            </a:pPr>
            <a:r>
              <a:rPr lang="en-US" sz="1400" b="1" dirty="0">
                <a:solidFill>
                  <a:srgbClr val="000000"/>
                </a:solidFill>
              </a:rPr>
              <a:t>Click</a:t>
            </a:r>
            <a:r>
              <a:rPr lang="en-US" sz="1400" dirty="0">
                <a:solidFill>
                  <a:srgbClr val="000000"/>
                </a:solidFill>
              </a:rPr>
              <a:t> </a:t>
            </a:r>
            <a:r>
              <a:rPr lang="en-US" sz="1400" b="1" dirty="0">
                <a:solidFill>
                  <a:srgbClr val="000000"/>
                </a:solidFill>
              </a:rPr>
              <a:t>Submit </a:t>
            </a:r>
            <a:r>
              <a:rPr lang="en-US" sz="1400" dirty="0">
                <a:solidFill>
                  <a:srgbClr val="000000"/>
                </a:solidFill>
              </a:rPr>
              <a:t>on the Review page to send the invoice</a:t>
            </a:r>
            <a:r>
              <a:rPr lang="en-US" sz="1400" b="1" dirty="0">
                <a:solidFill>
                  <a:srgbClr val="000000"/>
                </a:solidFill>
              </a:rPr>
              <a:t>.</a:t>
            </a:r>
          </a:p>
        </p:txBody>
      </p:sp>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97891" y="3571804"/>
            <a:ext cx="3059456" cy="1007382"/>
          </a:xfrm>
          <a:prstGeom prst="rect">
            <a:avLst/>
          </a:prstGeom>
          <a:ln>
            <a:solidFill>
              <a:schemeClr val="tx1"/>
            </a:solidFill>
          </a:ln>
        </p:spPr>
      </p:pic>
      <p:pic>
        <p:nvPicPr>
          <p:cNvPr id="16" name="Pictur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33436" y="3567021"/>
            <a:ext cx="1624493" cy="958623"/>
          </a:xfrm>
          <a:prstGeom prst="rect">
            <a:avLst/>
          </a:prstGeom>
          <a:ln>
            <a:solidFill>
              <a:schemeClr val="tx1"/>
            </a:solidFill>
          </a:ln>
        </p:spPr>
      </p:pic>
      <p:sp>
        <p:nvSpPr>
          <p:cNvPr id="19" name="Oval 18"/>
          <p:cNvSpPr/>
          <p:nvPr/>
        </p:nvSpPr>
        <p:spPr bwMode="gray">
          <a:xfrm>
            <a:off x="4766057" y="375752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3</a:t>
            </a:r>
          </a:p>
        </p:txBody>
      </p:sp>
      <p:sp>
        <p:nvSpPr>
          <p:cNvPr id="20" name="Oval 19"/>
          <p:cNvSpPr/>
          <p:nvPr/>
        </p:nvSpPr>
        <p:spPr bwMode="gray">
          <a:xfrm>
            <a:off x="7767492" y="364910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3</a:t>
            </a:r>
          </a:p>
        </p:txBody>
      </p:sp>
      <p:sp>
        <p:nvSpPr>
          <p:cNvPr id="22" name="Action Button: Help 21">
            <a:hlinkClick r:id="rId5"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23" name="Group 22"/>
          <p:cNvGrpSpPr/>
          <p:nvPr/>
        </p:nvGrpSpPr>
        <p:grpSpPr>
          <a:xfrm>
            <a:off x="7223469" y="167979"/>
            <a:ext cx="1414722" cy="275496"/>
            <a:chOff x="7223468" y="202707"/>
            <a:chExt cx="1414722" cy="275496"/>
          </a:xfrm>
        </p:grpSpPr>
        <p:sp>
          <p:nvSpPr>
            <p:cNvPr id="24"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5"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6"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Beginning 15">
              <a:hlinkClick r:id="rId6"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28" name="Picture 27">
            <a:extLst>
              <a:ext uri="{FF2B5EF4-FFF2-40B4-BE49-F238E27FC236}">
                <a16:creationId xmlns:a16="http://schemas.microsoft.com/office/drawing/2014/main" id="{D7D29A09-3B5E-475C-8742-832DE62A3A5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403833" y="2073561"/>
            <a:ext cx="5234358" cy="1185136"/>
          </a:xfrm>
          <a:prstGeom prst="rect">
            <a:avLst/>
          </a:prstGeom>
          <a:ln>
            <a:solidFill>
              <a:schemeClr val="tx1"/>
            </a:solidFill>
          </a:ln>
        </p:spPr>
      </p:pic>
      <p:sp>
        <p:nvSpPr>
          <p:cNvPr id="29" name="Oval 28">
            <a:extLst>
              <a:ext uri="{FF2B5EF4-FFF2-40B4-BE49-F238E27FC236}">
                <a16:creationId xmlns:a16="http://schemas.microsoft.com/office/drawing/2014/main" id="{647D398A-A544-4774-9CE3-F4909C0FF626}"/>
              </a:ext>
            </a:extLst>
          </p:cNvPr>
          <p:cNvSpPr/>
          <p:nvPr/>
        </p:nvSpPr>
        <p:spPr bwMode="gray">
          <a:xfrm>
            <a:off x="4162419" y="2198493"/>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2</a:t>
            </a:r>
          </a:p>
        </p:txBody>
      </p:sp>
      <p:sp>
        <p:nvSpPr>
          <p:cNvPr id="30" name="Oval 29">
            <a:extLst>
              <a:ext uri="{FF2B5EF4-FFF2-40B4-BE49-F238E27FC236}">
                <a16:creationId xmlns:a16="http://schemas.microsoft.com/office/drawing/2014/main" id="{E099B86B-A3D2-464F-A5F5-F6C3A2756CDB}"/>
              </a:ext>
            </a:extLst>
          </p:cNvPr>
          <p:cNvSpPr/>
          <p:nvPr/>
        </p:nvSpPr>
        <p:spPr bwMode="gray">
          <a:xfrm>
            <a:off x="5127619" y="3067122"/>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rgbClr val="000000"/>
                </a:solidFill>
                <a:ea typeface="Arial Unicode MS" pitchFamily="34" charset="-128"/>
                <a:cs typeface="Arial Unicode MS" pitchFamily="34" charset="-128"/>
              </a:rPr>
              <a:t>4</a:t>
            </a:r>
          </a:p>
        </p:txBody>
      </p:sp>
    </p:spTree>
    <p:extLst>
      <p:ext uri="{BB962C8B-B14F-4D97-AF65-F5344CB8AC3E}">
        <p14:creationId xmlns:p14="http://schemas.microsoft.com/office/powerpoint/2010/main" val="13685470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Ariba Network Help Resources</a:t>
            </a:r>
          </a:p>
        </p:txBody>
      </p:sp>
      <p:graphicFrame>
        <p:nvGraphicFramePr>
          <p:cNvPr id="24" name="Diagram 23"/>
          <p:cNvGraphicFramePr/>
          <p:nvPr>
            <p:extLst>
              <p:ext uri="{D42A27DB-BD31-4B8C-83A1-F6EECF244321}">
                <p14:modId xmlns:p14="http://schemas.microsoft.com/office/powerpoint/2010/main" val="1923829260"/>
              </p:ext>
            </p:extLst>
          </p:nvPr>
        </p:nvGraphicFramePr>
        <p:xfrm>
          <a:off x="914400" y="1828800"/>
          <a:ext cx="7287404" cy="2269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ction Button: Help 9">
            <a:hlinkClick r:id="rId8"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Rectangle 10"/>
          <p:cNvSpPr/>
          <p:nvPr/>
        </p:nvSpPr>
        <p:spPr>
          <a:xfrm>
            <a:off x="5980176" y="3419856"/>
            <a:ext cx="1903920" cy="507831"/>
          </a:xfrm>
          <a:prstGeom prst="rect">
            <a:avLst/>
          </a:prstGeom>
        </p:spPr>
        <p:txBody>
          <a:bodyPr wrap="square">
            <a:spAutoFit/>
          </a:bodyPr>
          <a:lstStyle/>
          <a:p>
            <a:pPr>
              <a:spcBef>
                <a:spcPts val="600"/>
              </a:spcBef>
              <a:buSzPct val="100000"/>
              <a:defRPr/>
            </a:pPr>
            <a:r>
              <a:rPr lang="en-US" sz="1100" dirty="0">
                <a:hlinkClick r:id="rId9" action="ppaction://hlinksldjump"/>
              </a:rPr>
              <a:t>Ariba.com Links</a:t>
            </a:r>
            <a:endParaRPr lang="en-US" sz="1100" dirty="0"/>
          </a:p>
          <a:p>
            <a:pPr>
              <a:spcBef>
                <a:spcPts val="600"/>
              </a:spcBef>
              <a:buSzPct val="100000"/>
              <a:defRPr/>
            </a:pPr>
            <a:r>
              <a:rPr lang="en-US" sz="1100" dirty="0">
                <a:hlinkClick r:id="rId10" action="ppaction://hlinksldjump"/>
              </a:rPr>
              <a:t>Troubleshoot Your Invoices</a:t>
            </a:r>
            <a:endParaRPr lang="en-US" sz="1100" dirty="0"/>
          </a:p>
        </p:txBody>
      </p:sp>
      <p:grpSp>
        <p:nvGrpSpPr>
          <p:cNvPr id="12" name="Group 11"/>
          <p:cNvGrpSpPr/>
          <p:nvPr/>
        </p:nvGrpSpPr>
        <p:grpSpPr>
          <a:xfrm>
            <a:off x="7223469" y="167979"/>
            <a:ext cx="1414722" cy="275496"/>
            <a:chOff x="7223468" y="202707"/>
            <a:chExt cx="1414722" cy="275496"/>
          </a:xfrm>
        </p:grpSpPr>
        <p:sp>
          <p:nvSpPr>
            <p:cNvPr id="13"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Action Button: Home 13">
              <a:hlinkClick r:id="rId11" action="ppaction://hlinksldjump"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0"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1" name="Action Button: Beginning 15">
              <a:hlinkClick r:id="" action="ppaction://noaction"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46397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3"/>
          <p:cNvSpPr txBox="1">
            <a:spLocks noChangeArrowheads="1"/>
          </p:cNvSpPr>
          <p:nvPr/>
        </p:nvSpPr>
        <p:spPr bwMode="auto">
          <a:xfrm>
            <a:off x="847725" y="181927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sz="3200" dirty="0">
              <a:solidFill>
                <a:srgbClr val="0076CB"/>
              </a:solidFill>
              <a:cs typeface="Arial" charset="0"/>
            </a:endParaRPr>
          </a:p>
        </p:txBody>
      </p:sp>
      <p:sp>
        <p:nvSpPr>
          <p:cNvPr id="78851" name="Rectangle 2"/>
          <p:cNvSpPr>
            <a:spLocks noGrp="1" noChangeArrowheads="1"/>
          </p:cNvSpPr>
          <p:nvPr>
            <p:ph type="title"/>
          </p:nvPr>
        </p:nvSpPr>
        <p:spPr/>
        <p:txBody>
          <a:bodyPr/>
          <a:lstStyle/>
          <a:p>
            <a:pPr eaLnBrk="1" hangingPunct="1"/>
            <a:r>
              <a:rPr lang="en-US" dirty="0">
                <a:cs typeface="Arial" charset="0"/>
              </a:rPr>
              <a:t>Customer Support</a:t>
            </a:r>
          </a:p>
        </p:txBody>
      </p:sp>
      <p:sp>
        <p:nvSpPr>
          <p:cNvPr id="3" name="Text Placeholder 2"/>
          <p:cNvSpPr>
            <a:spLocks noGrp="1"/>
          </p:cNvSpPr>
          <p:nvPr>
            <p:ph type="body" sz="quarter" idx="10"/>
          </p:nvPr>
        </p:nvSpPr>
        <p:spPr/>
        <p:txBody>
          <a:bodyPr/>
          <a:lstStyle/>
          <a:p>
            <a:endParaRPr lang="en-US" dirty="0"/>
          </a:p>
        </p:txBody>
      </p:sp>
      <p:sp>
        <p:nvSpPr>
          <p:cNvPr id="13" name="Action Button: Help 12">
            <a:hlinkClick r:id="rId3"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algn="ctr" fontAlgn="base">
              <a:spcBef>
                <a:spcPct val="50000"/>
              </a:spcBef>
              <a:spcAft>
                <a:spcPct val="0"/>
              </a:spcAft>
              <a:buClr>
                <a:srgbClr val="F0AB00"/>
              </a:buClr>
              <a:buSzPct val="80000"/>
            </a:pPr>
            <a:endParaRPr lang="en-US" kern="0" dirty="0">
              <a:solidFill>
                <a:srgbClr val="000000"/>
              </a:solidFill>
              <a:ea typeface="Arial Unicode MS" pitchFamily="34" charset="-128"/>
              <a:cs typeface="Arial Unicode MS" pitchFamily="34" charset="-128"/>
            </a:endParaRPr>
          </a:p>
        </p:txBody>
      </p:sp>
      <p:graphicFrame>
        <p:nvGraphicFramePr>
          <p:cNvPr id="9" name="Table 8"/>
          <p:cNvGraphicFramePr>
            <a:graphicFrameLocks noGrp="1"/>
          </p:cNvGraphicFramePr>
          <p:nvPr>
            <p:extLst>
              <p:ext uri="{D42A27DB-BD31-4B8C-83A1-F6EECF244321}">
                <p14:modId xmlns:p14="http://schemas.microsoft.com/office/powerpoint/2010/main" val="3820322676"/>
              </p:ext>
            </p:extLst>
          </p:nvPr>
        </p:nvGraphicFramePr>
        <p:xfrm>
          <a:off x="274827" y="1362277"/>
          <a:ext cx="8545172" cy="5167969"/>
        </p:xfrm>
        <a:graphic>
          <a:graphicData uri="http://schemas.openxmlformats.org/drawingml/2006/table">
            <a:tbl>
              <a:tblPr firstRow="1" bandRow="1">
                <a:tableStyleId>{2D5ABB26-0587-4C30-8999-92F81FD0307C}</a:tableStyleId>
              </a:tblPr>
              <a:tblGrid>
                <a:gridCol w="1705227">
                  <a:extLst>
                    <a:ext uri="{9D8B030D-6E8A-4147-A177-3AD203B41FA5}">
                      <a16:colId xmlns:a16="http://schemas.microsoft.com/office/drawing/2014/main" val="20000"/>
                    </a:ext>
                  </a:extLst>
                </a:gridCol>
                <a:gridCol w="6839945">
                  <a:extLst>
                    <a:ext uri="{9D8B030D-6E8A-4147-A177-3AD203B41FA5}">
                      <a16:colId xmlns:a16="http://schemas.microsoft.com/office/drawing/2014/main" val="20001"/>
                    </a:ext>
                  </a:extLst>
                </a:gridCol>
              </a:tblGrid>
              <a:tr h="494024">
                <a:tc gridSpan="2">
                  <a:txBody>
                    <a:bodyPr/>
                    <a:lstStyle/>
                    <a:p>
                      <a:pPr marL="118872" indent="-283464" eaLnBrk="1" hangingPunct="1">
                        <a:spcBef>
                          <a:spcPts val="42"/>
                        </a:spcBef>
                        <a:defRPr/>
                      </a:pPr>
                      <a:r>
                        <a:rPr lang="en-US" sz="1600" b="1" dirty="0">
                          <a:cs typeface="Arial" pitchFamily="34" charset="0"/>
                        </a:rPr>
                        <a:t>Supplier Support During Deployment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1122223">
                <a:tc>
                  <a:txBody>
                    <a:bodyPr/>
                    <a:lstStyle/>
                    <a:p>
                      <a:pPr marL="0" lvl="1" indent="0" eaLnBrk="1" hangingPunct="1">
                        <a:buSzPct val="130000"/>
                        <a:buFont typeface="Arial" pitchFamily="34" charset="0"/>
                        <a:buNone/>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eaLnBrk="1" hangingPunct="1">
                        <a:buSzPct val="130000"/>
                        <a:buFont typeface="Arial" pitchFamily="34" charset="0"/>
                        <a:buNone/>
                        <a:defRPr/>
                      </a:pPr>
                      <a:r>
                        <a:rPr lang="en-US" sz="1200" b="1" dirty="0">
                          <a:cs typeface="Arial" pitchFamily="34" charset="0"/>
                        </a:rPr>
                        <a:t>Ariba Network Registration or Configuration Support               </a:t>
                      </a:r>
                    </a:p>
                    <a:p>
                      <a:pPr marL="365760" lvl="1">
                        <a:buSzPct val="130000"/>
                        <a:defRPr/>
                      </a:pPr>
                      <a:endParaRPr lang="en-US" sz="1200" dirty="0">
                        <a:cs typeface="Arial" pitchFamily="34" charset="0"/>
                      </a:endParaRPr>
                    </a:p>
                    <a:p>
                      <a:pPr marL="365760" lvl="1">
                        <a:buSzPct val="130000"/>
                        <a:defRPr/>
                      </a:pPr>
                      <a:endParaRPr lang="en-US" sz="12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003777">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eaLnBrk="1" hangingPunct="1">
                        <a:buSzPct val="130000"/>
                        <a:buFont typeface="Arial" pitchFamily="34" charset="0"/>
                        <a:buNone/>
                        <a:defRPr/>
                      </a:pPr>
                      <a:r>
                        <a:rPr lang="en-US" sz="1200" b="1" dirty="0">
                          <a:cs typeface="Arial" pitchFamily="34" charset="0"/>
                        </a:rPr>
                        <a:t>Enablement Business Process Support</a:t>
                      </a:r>
                    </a:p>
                    <a:p>
                      <a:pPr marL="365760" lvl="1">
                        <a:buSzPct val="130000"/>
                        <a:defRPr/>
                      </a:pPr>
                      <a:endParaRPr lang="en-US" sz="1200" dirty="0">
                        <a:cs typeface="Arial" pitchFamily="34" charset="0"/>
                      </a:endParaRPr>
                    </a:p>
                    <a:p>
                      <a:pPr marL="365760" lvl="1">
                        <a:buSzPct val="130000"/>
                        <a:defRPr/>
                      </a:pPr>
                      <a:endParaRPr lang="en-US" sz="120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996902">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a:buSzPct val="130000"/>
                        <a:defRPr/>
                      </a:pPr>
                      <a:r>
                        <a:rPr lang="en-US" sz="1200" b="1" dirty="0"/>
                        <a:t>Supplier</a:t>
                      </a:r>
                      <a:r>
                        <a:rPr lang="en-US" sz="1200" b="1" baseline="0" dirty="0"/>
                        <a:t> Information Portal</a:t>
                      </a:r>
                    </a:p>
                    <a:p>
                      <a:pPr marL="365760" lvl="1">
                        <a:buSzPct val="130000"/>
                        <a:defRPr/>
                      </a:pPr>
                      <a:endParaRPr lang="en-US" sz="1200" baseline="0" dirty="0"/>
                    </a:p>
                    <a:p>
                      <a:pPr marL="365760" lvl="1">
                        <a:buSzPct val="130000"/>
                        <a:defRPr/>
                      </a:pPr>
                      <a:endParaRPr lang="en-US" sz="1200" baseline="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545203">
                <a:tc gridSpan="2">
                  <a:txBody>
                    <a:bodyPr/>
                    <a:lstStyle/>
                    <a:p>
                      <a:pPr marL="0" marR="0" lvl="1" indent="0" algn="l" defTabSz="914400" rtl="0" eaLnBrk="1" fontAlgn="auto" latinLnBrk="0" hangingPunct="1">
                        <a:lnSpc>
                          <a:spcPct val="100000"/>
                        </a:lnSpc>
                        <a:spcBef>
                          <a:spcPts val="0"/>
                        </a:spcBef>
                        <a:spcAft>
                          <a:spcPts val="0"/>
                        </a:spcAft>
                        <a:buClrTx/>
                        <a:buSzPct val="130000"/>
                        <a:buFontTx/>
                        <a:buNone/>
                        <a:tabLst/>
                        <a:defRPr/>
                      </a:pPr>
                      <a:r>
                        <a:rPr lang="en-US" sz="1600" b="1" dirty="0">
                          <a:cs typeface="Arial" pitchFamily="34" charset="0"/>
                        </a:rPr>
                        <a:t>Supplier Support Post Go-Live</a:t>
                      </a: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4"/>
                  </a:ext>
                </a:extLst>
              </a:tr>
              <a:tr h="370840">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a:buSzPct val="130000"/>
                        <a:defRPr/>
                      </a:pPr>
                      <a:r>
                        <a:rPr lang="en-US" sz="1200" b="1" dirty="0"/>
                        <a:t>Global</a:t>
                      </a:r>
                      <a:r>
                        <a:rPr lang="en-US" sz="1200" b="1" baseline="0" dirty="0"/>
                        <a:t> </a:t>
                      </a:r>
                      <a:r>
                        <a:rPr lang="en-US" sz="1200" b="1" dirty="0"/>
                        <a:t>Customer Support</a:t>
                      </a:r>
                    </a:p>
                    <a:p>
                      <a:pPr marL="0" lvl="1" indent="0">
                        <a:buSzPct val="130000"/>
                        <a:defRPr/>
                      </a:pPr>
                      <a:r>
                        <a:rPr lang="en-US" sz="1200" b="0" dirty="0"/>
                        <a:t>Use the Help Center directly from your Ariba Network Account.</a:t>
                      </a:r>
                    </a:p>
                    <a:p>
                      <a:pPr marL="365760" lvl="1">
                        <a:buSzPct val="130000"/>
                        <a:defRPr/>
                      </a:pPr>
                      <a:endParaRPr lang="en-US" sz="1200" dirty="0"/>
                    </a:p>
                    <a:p>
                      <a:pPr marL="365760" lvl="1">
                        <a:buSzPct val="130000"/>
                        <a:defRPr/>
                      </a:pPr>
                      <a:endParaRPr lang="en-US" sz="120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pic>
        <p:nvPicPr>
          <p:cNvPr id="21" name="Picture 20"/>
          <p:cNvPicPr>
            <a:picLocks noChangeAspect="1"/>
          </p:cNvPicPr>
          <p:nvPr/>
        </p:nvPicPr>
        <p:blipFill rotWithShape="1">
          <a:blip r:embed="rId4"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1147010" y="2990693"/>
            <a:ext cx="685800" cy="625730"/>
          </a:xfrm>
          <a:prstGeom prst="rect">
            <a:avLst/>
          </a:prstGeom>
          <a:ln w="28575">
            <a:solidFill>
              <a:schemeClr val="tx1">
                <a:lumMod val="50000"/>
                <a:lumOff val="50000"/>
              </a:schemeClr>
            </a:solidFill>
          </a:ln>
        </p:spPr>
      </p:pic>
      <p:pic>
        <p:nvPicPr>
          <p:cNvPr id="6" name="Picture 5"/>
          <p:cNvPicPr>
            <a:picLocks noChangeAspect="1"/>
          </p:cNvPicPr>
          <p:nvPr/>
        </p:nvPicPr>
        <p:blipFill rotWithShape="1">
          <a:blip r:embed="rId5" cstate="email">
            <a:duotone>
              <a:schemeClr val="accent2">
                <a:shade val="45000"/>
                <a:satMod val="135000"/>
              </a:schemeClr>
              <a:prstClr val="white"/>
            </a:duotone>
            <a:extLst>
              <a:ext uri="{28A0092B-C50C-407E-A947-70E740481C1C}">
                <a14:useLocalDpi xmlns:a14="http://schemas.microsoft.com/office/drawing/2010/main"/>
              </a:ext>
            </a:extLst>
          </a:blip>
          <a:srcRect l="-14047" t="-11577" r="-15511" b="-10580"/>
          <a:stretch/>
        </p:blipFill>
        <p:spPr>
          <a:xfrm>
            <a:off x="1147010" y="3978828"/>
            <a:ext cx="685800" cy="623052"/>
          </a:xfrm>
          <a:prstGeom prst="rect">
            <a:avLst/>
          </a:prstGeom>
          <a:ln w="28575">
            <a:solidFill>
              <a:schemeClr val="tx1">
                <a:lumMod val="50000"/>
                <a:lumOff val="50000"/>
              </a:schemeClr>
            </a:solidFill>
          </a:ln>
        </p:spPr>
      </p:pic>
      <p:pic>
        <p:nvPicPr>
          <p:cNvPr id="5" name="Picture 4"/>
          <p:cNvPicPr>
            <a:picLocks/>
          </p:cNvPicPr>
          <p:nvPr/>
        </p:nvPicPr>
        <p:blipFill rotWithShape="1">
          <a:blip r:embed="rId6" cstate="email">
            <a:extLst>
              <a:ext uri="{28A0092B-C50C-407E-A947-70E740481C1C}">
                <a14:useLocalDpi xmlns:a14="http://schemas.microsoft.com/office/drawing/2010/main"/>
              </a:ext>
            </a:extLst>
          </a:blip>
          <a:srcRect l="-19375" t="-15490" r="-17284" b="-13921"/>
          <a:stretch/>
        </p:blipFill>
        <p:spPr>
          <a:xfrm>
            <a:off x="1147010" y="5471387"/>
            <a:ext cx="685800" cy="621792"/>
          </a:xfrm>
          <a:prstGeom prst="rect">
            <a:avLst/>
          </a:prstGeom>
          <a:ln w="28575">
            <a:solidFill>
              <a:schemeClr val="tx1">
                <a:lumMod val="50000"/>
                <a:lumOff val="50000"/>
              </a:schemeClr>
            </a:solidFill>
          </a:ln>
        </p:spPr>
      </p:pic>
      <p:pic>
        <p:nvPicPr>
          <p:cNvPr id="22" name="Picture 21"/>
          <p:cNvPicPr>
            <a:picLocks noChangeAspect="1"/>
          </p:cNvPicPr>
          <p:nvPr/>
        </p:nvPicPr>
        <p:blipFill rotWithShape="1">
          <a:blip r:embed="rId4"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1147010" y="1930210"/>
            <a:ext cx="685800" cy="625730"/>
          </a:xfrm>
          <a:prstGeom prst="rect">
            <a:avLst/>
          </a:prstGeom>
          <a:ln w="28575">
            <a:solidFill>
              <a:schemeClr val="tx1">
                <a:lumMod val="50000"/>
                <a:lumOff val="50000"/>
              </a:schemeClr>
            </a:solidFill>
          </a:ln>
        </p:spPr>
      </p:pic>
      <p:graphicFrame>
        <p:nvGraphicFramePr>
          <p:cNvPr id="10" name="Table 9"/>
          <p:cNvGraphicFramePr>
            <a:graphicFrameLocks noGrp="1"/>
          </p:cNvGraphicFramePr>
          <p:nvPr>
            <p:extLst>
              <p:ext uri="{D42A27DB-BD31-4B8C-83A1-F6EECF244321}">
                <p14:modId xmlns:p14="http://schemas.microsoft.com/office/powerpoint/2010/main" val="2536169998"/>
              </p:ext>
            </p:extLst>
          </p:nvPr>
        </p:nvGraphicFramePr>
        <p:xfrm>
          <a:off x="2018008" y="2105763"/>
          <a:ext cx="6688963" cy="533545"/>
        </p:xfrm>
        <a:graphic>
          <a:graphicData uri="http://schemas.openxmlformats.org/drawingml/2006/table">
            <a:tbl>
              <a:tblPr firstRow="1" bandRow="1">
                <a:tableStyleId>{2D5ABB26-0587-4C30-8999-92F81FD0307C}</a:tableStyleId>
              </a:tblPr>
              <a:tblGrid>
                <a:gridCol w="4084342">
                  <a:extLst>
                    <a:ext uri="{9D8B030D-6E8A-4147-A177-3AD203B41FA5}">
                      <a16:colId xmlns:a16="http://schemas.microsoft.com/office/drawing/2014/main" val="20000"/>
                    </a:ext>
                  </a:extLst>
                </a:gridCol>
                <a:gridCol w="345515">
                  <a:extLst>
                    <a:ext uri="{9D8B030D-6E8A-4147-A177-3AD203B41FA5}">
                      <a16:colId xmlns:a16="http://schemas.microsoft.com/office/drawing/2014/main" val="20001"/>
                    </a:ext>
                  </a:extLst>
                </a:gridCol>
                <a:gridCol w="2259106">
                  <a:extLst>
                    <a:ext uri="{9D8B030D-6E8A-4147-A177-3AD203B41FA5}">
                      <a16:colId xmlns:a16="http://schemas.microsoft.com/office/drawing/2014/main" val="20002"/>
                    </a:ext>
                  </a:extLst>
                </a:gridCol>
              </a:tblGrid>
              <a:tr h="23559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Arial" pitchFamily="34" charset="0"/>
                        </a:rPr>
                        <a:t>Registration, Supplier Fees, Account configuration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446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Arial" pitchFamily="34" charset="0"/>
                        </a:rPr>
                        <a:t>Email: </a:t>
                      </a:r>
                      <a:r>
                        <a:rPr lang="en-US" sz="1100" dirty="0" smtClean="0"/>
                        <a:t>vendoradmin@dragonoil.com </a:t>
                      </a:r>
                      <a:endParaRPr lang="en-US" sz="1100" dirty="0">
                        <a:solidFill>
                          <a:srgbClr val="FF0000"/>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911642032"/>
              </p:ext>
            </p:extLst>
          </p:nvPr>
        </p:nvGraphicFramePr>
        <p:xfrm>
          <a:off x="2018007" y="3207709"/>
          <a:ext cx="4913425" cy="536439"/>
        </p:xfrm>
        <a:graphic>
          <a:graphicData uri="http://schemas.openxmlformats.org/drawingml/2006/table">
            <a:tbl>
              <a:tblPr firstRow="1" bandRow="1">
                <a:tableStyleId>{2D5ABB26-0587-4C30-8999-92F81FD0307C}</a:tableStyleId>
              </a:tblPr>
              <a:tblGrid>
                <a:gridCol w="3627143">
                  <a:extLst>
                    <a:ext uri="{9D8B030D-6E8A-4147-A177-3AD203B41FA5}">
                      <a16:colId xmlns:a16="http://schemas.microsoft.com/office/drawing/2014/main" val="20000"/>
                    </a:ext>
                  </a:extLst>
                </a:gridCol>
                <a:gridCol w="1286282">
                  <a:extLst>
                    <a:ext uri="{9D8B030D-6E8A-4147-A177-3AD203B41FA5}">
                      <a16:colId xmlns:a16="http://schemas.microsoft.com/office/drawing/2014/main" val="20001"/>
                    </a:ext>
                  </a:extLst>
                </a:gridCol>
              </a:tblGrid>
              <a:tr h="235595">
                <a:tc>
                  <a:txBody>
                    <a:bodyPr/>
                    <a:lstStyle/>
                    <a:p>
                      <a:pPr marL="171450" indent="-171450">
                        <a:buFont typeface="Arial" panose="020B0604020202020204" pitchFamily="34" charset="0"/>
                        <a:buChar char="•"/>
                      </a:pPr>
                      <a:r>
                        <a:rPr lang="en-US" sz="1100" dirty="0">
                          <a:cs typeface="Arial" pitchFamily="34" charset="0"/>
                        </a:rPr>
                        <a:t>Business-Related Questions</a:t>
                      </a: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Arial" pitchFamily="34" charset="0"/>
                        </a:rPr>
                        <a:t>Email: </a:t>
                      </a:r>
                      <a:r>
                        <a:rPr lang="en-US" sz="1100" dirty="0" smtClean="0"/>
                        <a:t>vendorsupport@dragonoil.com </a:t>
                      </a:r>
                      <a:endParaRPr lang="en-US" sz="1100" dirty="0">
                        <a:solidFill>
                          <a:srgbClr val="FF0000"/>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2212287763"/>
              </p:ext>
            </p:extLst>
          </p:nvPr>
        </p:nvGraphicFramePr>
        <p:xfrm>
          <a:off x="2018007" y="4216520"/>
          <a:ext cx="4913425" cy="536439"/>
        </p:xfrm>
        <a:graphic>
          <a:graphicData uri="http://schemas.openxmlformats.org/drawingml/2006/table">
            <a:tbl>
              <a:tblPr firstRow="1" bandRow="1">
                <a:tableStyleId>{2D5ABB26-0587-4C30-8999-92F81FD0307C}</a:tableStyleId>
              </a:tblPr>
              <a:tblGrid>
                <a:gridCol w="3024640">
                  <a:extLst>
                    <a:ext uri="{9D8B030D-6E8A-4147-A177-3AD203B41FA5}">
                      <a16:colId xmlns:a16="http://schemas.microsoft.com/office/drawing/2014/main" val="20000"/>
                    </a:ext>
                  </a:extLst>
                </a:gridCol>
                <a:gridCol w="1888785">
                  <a:extLst>
                    <a:ext uri="{9D8B030D-6E8A-4147-A177-3AD203B41FA5}">
                      <a16:colId xmlns:a16="http://schemas.microsoft.com/office/drawing/2014/main" val="20001"/>
                    </a:ext>
                  </a:extLst>
                </a:gridCol>
              </a:tblGrid>
              <a:tr h="235595">
                <a:tc>
                  <a:txBody>
                    <a:bodyPr/>
                    <a:lstStyle/>
                    <a:p>
                      <a:pPr marL="171450" indent="-171450">
                        <a:buFont typeface="Arial" panose="020B0604020202020204" pitchFamily="34" charset="0"/>
                        <a:buChar char="•"/>
                      </a:pPr>
                      <a:r>
                        <a:rPr lang="en-US" sz="1100" dirty="0">
                          <a:cs typeface="Arial" pitchFamily="34" charset="0"/>
                          <a:hlinkClick r:id="rId7" action="ppaction://hlinksldjump"/>
                        </a:rPr>
                        <a:t>How to Find the Supplier Information Portal</a:t>
                      </a: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pSp>
        <p:nvGrpSpPr>
          <p:cNvPr id="23" name="Group 22"/>
          <p:cNvGrpSpPr/>
          <p:nvPr/>
        </p:nvGrpSpPr>
        <p:grpSpPr>
          <a:xfrm>
            <a:off x="7223469" y="167979"/>
            <a:ext cx="1414722" cy="275496"/>
            <a:chOff x="7223468" y="202707"/>
            <a:chExt cx="1414722" cy="275496"/>
          </a:xfrm>
        </p:grpSpPr>
        <p:sp>
          <p:nvSpPr>
            <p:cNvPr id="25"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Beginning 15">
              <a:hlinkClick r:id="rId3"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1771350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3"/>
          <p:cNvSpPr txBox="1">
            <a:spLocks noChangeArrowheads="1"/>
          </p:cNvSpPr>
          <p:nvPr/>
        </p:nvSpPr>
        <p:spPr bwMode="auto">
          <a:xfrm>
            <a:off x="847725" y="181927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sz="3200" dirty="0">
              <a:solidFill>
                <a:srgbClr val="0076CB"/>
              </a:solidFill>
              <a:cs typeface="Arial" charset="0"/>
            </a:endParaRPr>
          </a:p>
        </p:txBody>
      </p:sp>
      <p:sp>
        <p:nvSpPr>
          <p:cNvPr id="78851" name="Rectangle 2"/>
          <p:cNvSpPr>
            <a:spLocks noGrp="1" noChangeArrowheads="1"/>
          </p:cNvSpPr>
          <p:nvPr>
            <p:ph type="title"/>
          </p:nvPr>
        </p:nvSpPr>
        <p:spPr/>
        <p:txBody>
          <a:bodyPr/>
          <a:lstStyle/>
          <a:p>
            <a:pPr eaLnBrk="1" hangingPunct="1"/>
            <a:r>
              <a:rPr lang="en-US" dirty="0">
                <a:cs typeface="Arial" charset="0"/>
              </a:rPr>
              <a:t>Customer Support</a:t>
            </a:r>
          </a:p>
        </p:txBody>
      </p:sp>
      <p:sp>
        <p:nvSpPr>
          <p:cNvPr id="3" name="Text Placeholder 2"/>
          <p:cNvSpPr>
            <a:spLocks noGrp="1"/>
          </p:cNvSpPr>
          <p:nvPr>
            <p:ph type="body" sz="quarter" idx="10"/>
          </p:nvPr>
        </p:nvSpPr>
        <p:spPr/>
        <p:txBody>
          <a:bodyPr/>
          <a:lstStyle/>
          <a:p>
            <a:endParaRPr lang="en-US" dirty="0"/>
          </a:p>
        </p:txBody>
      </p:sp>
      <p:sp>
        <p:nvSpPr>
          <p:cNvPr id="13" name="Action Button: Help 12">
            <a:hlinkClick r:id="rId3"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algn="ctr" fontAlgn="base">
              <a:spcBef>
                <a:spcPct val="50000"/>
              </a:spcBef>
              <a:spcAft>
                <a:spcPct val="0"/>
              </a:spcAft>
              <a:buClr>
                <a:srgbClr val="F0AB00"/>
              </a:buClr>
              <a:buSzPct val="80000"/>
            </a:pPr>
            <a:endParaRPr lang="en-US" kern="0" dirty="0">
              <a:solidFill>
                <a:srgbClr val="000000"/>
              </a:solidFill>
              <a:ea typeface="Arial Unicode MS" pitchFamily="34" charset="-128"/>
              <a:cs typeface="Arial Unicode MS" pitchFamily="34" charset="-128"/>
            </a:endParaRPr>
          </a:p>
        </p:txBody>
      </p:sp>
      <p:graphicFrame>
        <p:nvGraphicFramePr>
          <p:cNvPr id="9" name="Table 8"/>
          <p:cNvGraphicFramePr>
            <a:graphicFrameLocks noGrp="1"/>
          </p:cNvGraphicFramePr>
          <p:nvPr/>
        </p:nvGraphicFramePr>
        <p:xfrm>
          <a:off x="274827" y="1362277"/>
          <a:ext cx="8545172" cy="3167290"/>
        </p:xfrm>
        <a:graphic>
          <a:graphicData uri="http://schemas.openxmlformats.org/drawingml/2006/table">
            <a:tbl>
              <a:tblPr firstRow="1" bandRow="1">
                <a:tableStyleId>{2D5ABB26-0587-4C30-8999-92F81FD0307C}</a:tableStyleId>
              </a:tblPr>
              <a:tblGrid>
                <a:gridCol w="1705227">
                  <a:extLst>
                    <a:ext uri="{9D8B030D-6E8A-4147-A177-3AD203B41FA5}">
                      <a16:colId xmlns:a16="http://schemas.microsoft.com/office/drawing/2014/main" val="20000"/>
                    </a:ext>
                  </a:extLst>
                </a:gridCol>
                <a:gridCol w="6839945">
                  <a:extLst>
                    <a:ext uri="{9D8B030D-6E8A-4147-A177-3AD203B41FA5}">
                      <a16:colId xmlns:a16="http://schemas.microsoft.com/office/drawing/2014/main" val="20001"/>
                    </a:ext>
                  </a:extLst>
                </a:gridCol>
              </a:tblGrid>
              <a:tr h="494024">
                <a:tc gridSpan="2">
                  <a:txBody>
                    <a:bodyPr/>
                    <a:lstStyle/>
                    <a:p>
                      <a:pPr marL="118872" indent="-283464" eaLnBrk="1" hangingPunct="1">
                        <a:spcBef>
                          <a:spcPts val="42"/>
                        </a:spcBef>
                        <a:defRPr/>
                      </a:pPr>
                      <a:r>
                        <a:rPr lang="en-US" sz="1600" b="1" dirty="0">
                          <a:cs typeface="Arial" pitchFamily="34" charset="0"/>
                        </a:rPr>
                        <a:t>Supplier Support During Deployment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0"/>
                  </a:ext>
                </a:extLst>
              </a:tr>
              <a:tr h="1122223">
                <a:tc>
                  <a:txBody>
                    <a:bodyPr/>
                    <a:lstStyle/>
                    <a:p>
                      <a:pPr marL="0" lvl="1" indent="0" eaLnBrk="1" hangingPunct="1">
                        <a:buSzPct val="130000"/>
                        <a:buFont typeface="Arial" pitchFamily="34" charset="0"/>
                        <a:buNone/>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5760" marR="0" lvl="1" indent="0" algn="l" defTabSz="914400" rtl="0" eaLnBrk="1" fontAlgn="auto" latinLnBrk="0" hangingPunct="1">
                        <a:lnSpc>
                          <a:spcPct val="100000"/>
                        </a:lnSpc>
                        <a:spcBef>
                          <a:spcPts val="0"/>
                        </a:spcBef>
                        <a:spcAft>
                          <a:spcPts val="0"/>
                        </a:spcAft>
                        <a:buClrTx/>
                        <a:buSzPct val="130000"/>
                        <a:buFontTx/>
                        <a:buNone/>
                        <a:tabLst/>
                        <a:defRPr/>
                      </a:pPr>
                      <a:r>
                        <a:rPr lang="en-US" sz="1200" b="1" dirty="0"/>
                        <a:t>Supplier</a:t>
                      </a:r>
                      <a:r>
                        <a:rPr lang="en-US" sz="1200" b="1" baseline="0" dirty="0"/>
                        <a:t> Information Portal</a:t>
                      </a:r>
                    </a:p>
                    <a:p>
                      <a:pPr marL="365760" lvl="1">
                        <a:buSzPct val="130000"/>
                        <a:defRPr/>
                      </a:pPr>
                      <a:endParaRPr lang="en-US" sz="1200" dirty="0">
                        <a:cs typeface="Arial" pitchFamily="34" charset="0"/>
                      </a:endParaRPr>
                    </a:p>
                    <a:p>
                      <a:pPr marL="365760" lvl="1">
                        <a:buSzPct val="130000"/>
                        <a:defRPr/>
                      </a:pPr>
                      <a:endParaRPr lang="en-US" sz="12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45203">
                <a:tc gridSpan="2">
                  <a:txBody>
                    <a:bodyPr/>
                    <a:lstStyle/>
                    <a:p>
                      <a:pPr marL="0" marR="0" lvl="1" indent="0" algn="l" defTabSz="914400" rtl="0" eaLnBrk="1" fontAlgn="auto" latinLnBrk="0" hangingPunct="1">
                        <a:lnSpc>
                          <a:spcPct val="100000"/>
                        </a:lnSpc>
                        <a:spcBef>
                          <a:spcPts val="0"/>
                        </a:spcBef>
                        <a:spcAft>
                          <a:spcPts val="0"/>
                        </a:spcAft>
                        <a:buClrTx/>
                        <a:buSzPct val="130000"/>
                        <a:buFontTx/>
                        <a:buNone/>
                        <a:tabLst/>
                        <a:defRPr/>
                      </a:pPr>
                      <a:r>
                        <a:rPr lang="en-US" sz="1600" b="1" dirty="0">
                          <a:cs typeface="Arial" pitchFamily="34" charset="0"/>
                        </a:rPr>
                        <a:t>Supplier Support Post Go-Live</a:t>
                      </a:r>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10004"/>
                  </a:ext>
                </a:extLst>
              </a:tr>
              <a:tr h="370840">
                <a:tc>
                  <a:txBody>
                    <a:bodyPr/>
                    <a:lstStyle/>
                    <a:p>
                      <a:pPr marL="365760" lvl="1">
                        <a:buSzPct val="130000"/>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1" indent="0">
                        <a:buSzPct val="130000"/>
                        <a:defRPr/>
                      </a:pPr>
                      <a:r>
                        <a:rPr lang="en-US" sz="1200" b="1" dirty="0"/>
                        <a:t>Global</a:t>
                      </a:r>
                      <a:r>
                        <a:rPr lang="en-US" sz="1200" b="1" baseline="0" dirty="0"/>
                        <a:t> </a:t>
                      </a:r>
                      <a:r>
                        <a:rPr lang="en-US" sz="1200" b="1" dirty="0"/>
                        <a:t>Customer Support</a:t>
                      </a:r>
                    </a:p>
                    <a:p>
                      <a:pPr marL="0" lvl="1" indent="0">
                        <a:buSzPct val="130000"/>
                        <a:defRPr/>
                      </a:pPr>
                      <a:r>
                        <a:rPr lang="en-US" sz="1200" b="0" dirty="0"/>
                        <a:t>Use the Help Center directly from your Ariba Network Account.</a:t>
                      </a:r>
                    </a:p>
                    <a:p>
                      <a:pPr marL="365760" lvl="1">
                        <a:buSzPct val="130000"/>
                        <a:defRPr/>
                      </a:pPr>
                      <a:endParaRPr lang="en-US" sz="1200" dirty="0"/>
                    </a:p>
                    <a:p>
                      <a:pPr marL="365760" lvl="1">
                        <a:buSzPct val="130000"/>
                        <a:defRPr/>
                      </a:pPr>
                      <a:endParaRPr lang="en-US" sz="1200" dirty="0"/>
                    </a:p>
                    <a:p>
                      <a:pPr marL="365760" lvl="1">
                        <a:buSzPct val="130000"/>
                        <a:defRPr/>
                      </a:pP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pic>
        <p:nvPicPr>
          <p:cNvPr id="5" name="Picture 4"/>
          <p:cNvPicPr>
            <a:picLocks/>
          </p:cNvPicPr>
          <p:nvPr/>
        </p:nvPicPr>
        <p:blipFill rotWithShape="1">
          <a:blip r:embed="rId4" cstate="email">
            <a:extLst>
              <a:ext uri="{28A0092B-C50C-407E-A947-70E740481C1C}">
                <a14:useLocalDpi xmlns:a14="http://schemas.microsoft.com/office/drawing/2010/main"/>
              </a:ext>
            </a:extLst>
          </a:blip>
          <a:srcRect l="-19375" t="-15490" r="-17284" b="-13921"/>
          <a:stretch/>
        </p:blipFill>
        <p:spPr>
          <a:xfrm>
            <a:off x="1211835" y="3429000"/>
            <a:ext cx="685800" cy="621792"/>
          </a:xfrm>
          <a:prstGeom prst="rect">
            <a:avLst/>
          </a:prstGeom>
          <a:ln w="28575">
            <a:solidFill>
              <a:schemeClr val="tx1">
                <a:lumMod val="50000"/>
                <a:lumOff val="50000"/>
              </a:schemeClr>
            </a:solidFill>
          </a:ln>
        </p:spPr>
      </p:pic>
      <p:graphicFrame>
        <p:nvGraphicFramePr>
          <p:cNvPr id="10" name="Table 9"/>
          <p:cNvGraphicFramePr>
            <a:graphicFrameLocks noGrp="1"/>
          </p:cNvGraphicFramePr>
          <p:nvPr/>
        </p:nvGraphicFramePr>
        <p:xfrm>
          <a:off x="2018008" y="2105763"/>
          <a:ext cx="2604621" cy="533545"/>
        </p:xfrm>
        <a:graphic>
          <a:graphicData uri="http://schemas.openxmlformats.org/drawingml/2006/table">
            <a:tbl>
              <a:tblPr firstRow="1" bandRow="1">
                <a:tableStyleId>{2D5ABB26-0587-4C30-8999-92F81FD0307C}</a:tableStyleId>
              </a:tblPr>
              <a:tblGrid>
                <a:gridCol w="345515">
                  <a:extLst>
                    <a:ext uri="{9D8B030D-6E8A-4147-A177-3AD203B41FA5}">
                      <a16:colId xmlns:a16="http://schemas.microsoft.com/office/drawing/2014/main" val="20001"/>
                    </a:ext>
                  </a:extLst>
                </a:gridCol>
                <a:gridCol w="2259106">
                  <a:extLst>
                    <a:ext uri="{9D8B030D-6E8A-4147-A177-3AD203B41FA5}">
                      <a16:colId xmlns:a16="http://schemas.microsoft.com/office/drawing/2014/main" val="20002"/>
                    </a:ext>
                  </a:extLst>
                </a:gridCol>
              </a:tblGrid>
              <a:tr h="23559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446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4" name="Table 23"/>
          <p:cNvGraphicFramePr>
            <a:graphicFrameLocks noGrp="1"/>
          </p:cNvGraphicFramePr>
          <p:nvPr/>
        </p:nvGraphicFramePr>
        <p:xfrm>
          <a:off x="2018007" y="3207709"/>
          <a:ext cx="1286282" cy="536439"/>
        </p:xfrm>
        <a:graphic>
          <a:graphicData uri="http://schemas.openxmlformats.org/drawingml/2006/table">
            <a:tbl>
              <a:tblPr firstRow="1" bandRow="1">
                <a:tableStyleId>{2D5ABB26-0587-4C30-8999-92F81FD0307C}</a:tableStyleId>
              </a:tblPr>
              <a:tblGrid>
                <a:gridCol w="1286282">
                  <a:extLst>
                    <a:ext uri="{9D8B030D-6E8A-4147-A177-3AD203B41FA5}">
                      <a16:colId xmlns:a16="http://schemas.microsoft.com/office/drawing/2014/main" val="20001"/>
                    </a:ext>
                  </a:extLst>
                </a:gridCol>
              </a:tblGrid>
              <a:tr h="235595">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6" name="Table 25"/>
          <p:cNvGraphicFramePr>
            <a:graphicFrameLocks noGrp="1"/>
          </p:cNvGraphicFramePr>
          <p:nvPr/>
        </p:nvGraphicFramePr>
        <p:xfrm>
          <a:off x="1917014" y="2130801"/>
          <a:ext cx="4913425" cy="536439"/>
        </p:xfrm>
        <a:graphic>
          <a:graphicData uri="http://schemas.openxmlformats.org/drawingml/2006/table">
            <a:tbl>
              <a:tblPr firstRow="1" bandRow="1">
                <a:tableStyleId>{2D5ABB26-0587-4C30-8999-92F81FD0307C}</a:tableStyleId>
              </a:tblPr>
              <a:tblGrid>
                <a:gridCol w="3024640">
                  <a:extLst>
                    <a:ext uri="{9D8B030D-6E8A-4147-A177-3AD203B41FA5}">
                      <a16:colId xmlns:a16="http://schemas.microsoft.com/office/drawing/2014/main" val="20000"/>
                    </a:ext>
                  </a:extLst>
                </a:gridCol>
                <a:gridCol w="1888785">
                  <a:extLst>
                    <a:ext uri="{9D8B030D-6E8A-4147-A177-3AD203B41FA5}">
                      <a16:colId xmlns:a16="http://schemas.microsoft.com/office/drawing/2014/main" val="20001"/>
                    </a:ext>
                  </a:extLst>
                </a:gridCol>
              </a:tblGrid>
              <a:tr h="235595">
                <a:tc>
                  <a:txBody>
                    <a:bodyPr/>
                    <a:lstStyle/>
                    <a:p>
                      <a:pPr marL="171450" indent="-171450">
                        <a:buFont typeface="Arial" panose="020B0604020202020204" pitchFamily="34" charset="0"/>
                        <a:buChar char="•"/>
                      </a:pPr>
                      <a:r>
                        <a:rPr lang="en-US" sz="1100" dirty="0">
                          <a:cs typeface="Arial" pitchFamily="34" charset="0"/>
                          <a:hlinkClick r:id="rId5" action="ppaction://hlinksldjump"/>
                        </a:rPr>
                        <a:t>How to Find the Supplier Information Portal</a:t>
                      </a: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735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pSp>
        <p:nvGrpSpPr>
          <p:cNvPr id="23" name="Group 22"/>
          <p:cNvGrpSpPr/>
          <p:nvPr/>
        </p:nvGrpSpPr>
        <p:grpSpPr>
          <a:xfrm>
            <a:off x="7223469" y="167979"/>
            <a:ext cx="1414722" cy="275496"/>
            <a:chOff x="7223468" y="202707"/>
            <a:chExt cx="1414722" cy="275496"/>
          </a:xfrm>
        </p:grpSpPr>
        <p:sp>
          <p:nvSpPr>
            <p:cNvPr id="25"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7"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9"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30" name="Action Button: Beginning 15">
              <a:hlinkClick r:id="rId3"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19" name="Picture 18">
            <a:extLst>
              <a:ext uri="{FF2B5EF4-FFF2-40B4-BE49-F238E27FC236}">
                <a16:creationId xmlns:a16="http://schemas.microsoft.com/office/drawing/2014/main" id="{BB4951DE-4190-4F9B-A833-58CB8A8BB8C6}"/>
              </a:ext>
            </a:extLst>
          </p:cNvPr>
          <p:cNvPicPr>
            <a:picLocks noChangeAspect="1"/>
          </p:cNvPicPr>
          <p:nvPr/>
        </p:nvPicPr>
        <p:blipFill rotWithShape="1">
          <a:blip r:embed="rId6" cstate="email">
            <a:duotone>
              <a:schemeClr val="accent2">
                <a:shade val="45000"/>
                <a:satMod val="135000"/>
              </a:schemeClr>
              <a:prstClr val="white"/>
            </a:duotone>
            <a:extLst>
              <a:ext uri="{28A0092B-C50C-407E-A947-70E740481C1C}">
                <a14:useLocalDpi xmlns:a14="http://schemas.microsoft.com/office/drawing/2010/main"/>
              </a:ext>
            </a:extLst>
          </a:blip>
          <a:srcRect l="-14047" t="-11577" r="-15511" b="-10580"/>
          <a:stretch/>
        </p:blipFill>
        <p:spPr>
          <a:xfrm>
            <a:off x="1182041" y="1819275"/>
            <a:ext cx="685800" cy="623052"/>
          </a:xfrm>
          <a:prstGeom prst="rect">
            <a:avLst/>
          </a:prstGeom>
          <a:ln w="28575">
            <a:solidFill>
              <a:schemeClr val="tx1">
                <a:lumMod val="50000"/>
                <a:lumOff val="50000"/>
              </a:schemeClr>
            </a:solidFill>
          </a:ln>
        </p:spPr>
      </p:pic>
    </p:spTree>
    <p:extLst>
      <p:ext uri="{BB962C8B-B14F-4D97-AF65-F5344CB8AC3E}">
        <p14:creationId xmlns:p14="http://schemas.microsoft.com/office/powerpoint/2010/main" val="960809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&amp; Resources</a:t>
            </a:r>
            <a:br>
              <a:rPr lang="en-US" dirty="0"/>
            </a:br>
            <a:r>
              <a:rPr lang="en-US" sz="2000" b="0" dirty="0" smtClean="0"/>
              <a:t>Dragon Oil  </a:t>
            </a:r>
            <a:r>
              <a:rPr lang="en-US" sz="2000" b="0" dirty="0">
                <a:cs typeface="Arial" charset="0"/>
              </a:rPr>
              <a:t>Supplier Information Portal</a:t>
            </a:r>
            <a:endParaRPr lang="en-US" sz="2000" b="0" dirty="0"/>
          </a:p>
        </p:txBody>
      </p:sp>
      <p:grpSp>
        <p:nvGrpSpPr>
          <p:cNvPr id="4" name="Group 3"/>
          <p:cNvGrpSpPr/>
          <p:nvPr/>
        </p:nvGrpSpPr>
        <p:grpSpPr>
          <a:xfrm>
            <a:off x="3594593" y="1535853"/>
            <a:ext cx="3628876" cy="3852972"/>
            <a:chOff x="4677227" y="2019426"/>
            <a:chExt cx="3628876" cy="3852972"/>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77227" y="2019426"/>
              <a:ext cx="3628876" cy="3852972"/>
            </a:xfrm>
            <a:prstGeom prst="rect">
              <a:avLst/>
            </a:prstGeom>
            <a:ln>
              <a:solidFill>
                <a:schemeClr val="tx1"/>
              </a:solidFill>
            </a:ln>
            <a:effectLst/>
          </p:spPr>
        </p:pic>
        <p:sp>
          <p:nvSpPr>
            <p:cNvPr id="29" name="Oval 28"/>
            <p:cNvSpPr/>
            <p:nvPr/>
          </p:nvSpPr>
          <p:spPr bwMode="gray">
            <a:xfrm>
              <a:off x="5965480" y="5153439"/>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2</a:t>
              </a:r>
            </a:p>
          </p:txBody>
        </p:sp>
        <p:sp>
          <p:nvSpPr>
            <p:cNvPr id="33" name="Oval 32"/>
            <p:cNvSpPr/>
            <p:nvPr/>
          </p:nvSpPr>
          <p:spPr bwMode="gray">
            <a:xfrm>
              <a:off x="6937203" y="5153440"/>
              <a:ext cx="220267"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3</a:t>
              </a:r>
            </a:p>
          </p:txBody>
        </p:sp>
      </p:grpSp>
      <p:sp>
        <p:nvSpPr>
          <p:cNvPr id="10" name="TextBox 9"/>
          <p:cNvSpPr txBox="1"/>
          <p:nvPr/>
        </p:nvSpPr>
        <p:spPr>
          <a:xfrm>
            <a:off x="323850" y="1535853"/>
            <a:ext cx="3228878" cy="4906596"/>
          </a:xfrm>
          <a:prstGeom prst="rect">
            <a:avLst/>
          </a:prstGeom>
          <a:noFill/>
        </p:spPr>
        <p:txBody>
          <a:bodyPr wrap="square" lIns="0" tIns="0" rIns="0" bIns="0" rtlCol="0">
            <a:noAutofit/>
          </a:bodyPr>
          <a:lstStyle/>
          <a:p>
            <a:pPr marL="342900" indent="-342900">
              <a:lnSpc>
                <a:spcPts val="1700"/>
              </a:lnSpc>
              <a:spcBef>
                <a:spcPts val="0"/>
              </a:spcBef>
              <a:spcAft>
                <a:spcPts val="600"/>
              </a:spcAft>
              <a:buClr>
                <a:srgbClr val="FDB913"/>
              </a:buClr>
              <a:buSzPct val="120000"/>
              <a:buAutoNum type="arabicPeriod"/>
            </a:pPr>
            <a:r>
              <a:rPr lang="en-US" sz="1400" b="1" dirty="0"/>
              <a:t>Select </a:t>
            </a:r>
            <a:r>
              <a:rPr lang="en-US" sz="1400" dirty="0"/>
              <a:t>the Company Settings Menu in the top right corner and then click the Customer Relationships link.</a:t>
            </a:r>
          </a:p>
          <a:p>
            <a:pPr marL="342900" indent="-342900">
              <a:lnSpc>
                <a:spcPts val="1700"/>
              </a:lnSpc>
              <a:spcBef>
                <a:spcPts val="0"/>
              </a:spcBef>
              <a:spcAft>
                <a:spcPts val="600"/>
              </a:spcAft>
              <a:buClr>
                <a:srgbClr val="FDB913"/>
              </a:buClr>
              <a:buSzPct val="120000"/>
              <a:buFontTx/>
              <a:buAutoNum type="arabicPeriod"/>
            </a:pPr>
            <a:r>
              <a:rPr lang="en-US" sz="1400" b="1" dirty="0">
                <a:cs typeface="Arial" charset="0"/>
              </a:rPr>
              <a:t>Select </a:t>
            </a:r>
            <a:r>
              <a:rPr lang="en-US" sz="1400" dirty="0">
                <a:cs typeface="Arial" charset="0"/>
              </a:rPr>
              <a:t>the buyer name to view transactional rules:</a:t>
            </a:r>
            <a:br>
              <a:rPr lang="en-US" sz="1400" dirty="0">
                <a:cs typeface="Arial" charset="0"/>
              </a:rPr>
            </a:br>
            <a:r>
              <a:rPr lang="en-US" sz="1400" dirty="0">
                <a:cs typeface="Arial" charset="0"/>
              </a:rPr>
              <a:t>The Customer Invoice Rules determine what you can enter when you create invoices.</a:t>
            </a:r>
          </a:p>
          <a:p>
            <a:pPr marL="342900" indent="-342900">
              <a:lnSpc>
                <a:spcPts val="1700"/>
              </a:lnSpc>
              <a:spcBef>
                <a:spcPts val="0"/>
              </a:spcBef>
              <a:spcAft>
                <a:spcPts val="600"/>
              </a:spcAft>
              <a:buClr>
                <a:srgbClr val="FDB913"/>
              </a:buClr>
              <a:buSzPct val="120000"/>
              <a:buFontTx/>
              <a:buAutoNum type="arabicPeriod"/>
            </a:pPr>
            <a:r>
              <a:rPr lang="en-US" altLang="ja-JP" sz="1400" b="1" dirty="0">
                <a:ea typeface="ＭＳ Ｐゴシック" charset="-128"/>
                <a:cs typeface="Arial" charset="0"/>
              </a:rPr>
              <a:t>Select</a:t>
            </a:r>
            <a:r>
              <a:rPr lang="en-US" altLang="ja-JP" sz="1400" dirty="0">
                <a:ea typeface="ＭＳ Ｐゴシック" charset="-128"/>
                <a:cs typeface="Arial" charset="0"/>
              </a:rPr>
              <a:t> Supplier Information Portal to view documents provided by your buyer.</a:t>
            </a:r>
            <a:endParaRPr lang="en-US" sz="1400" dirty="0">
              <a:ea typeface="ＭＳ Ｐゴシック" charset="-128"/>
              <a:cs typeface="Arial" charset="0"/>
            </a:endParaRPr>
          </a:p>
          <a:p>
            <a:pPr marL="342900" indent="-342900" fontAlgn="base">
              <a:lnSpc>
                <a:spcPts val="2000"/>
              </a:lnSpc>
              <a:spcBef>
                <a:spcPts val="1200"/>
              </a:spcBef>
              <a:spcAft>
                <a:spcPct val="0"/>
              </a:spcAft>
              <a:buClr>
                <a:srgbClr val="F0AB00"/>
              </a:buClr>
              <a:buSzPct val="120000"/>
              <a:buFontTx/>
              <a:buAutoNum type="arabicPeriod"/>
            </a:pP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sp>
        <p:nvSpPr>
          <p:cNvPr id="16" name="Action Button: Help 15">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18" name="Group 17"/>
          <p:cNvGrpSpPr/>
          <p:nvPr/>
        </p:nvGrpSpPr>
        <p:grpSpPr>
          <a:xfrm>
            <a:off x="7223469" y="167979"/>
            <a:ext cx="1414722" cy="275496"/>
            <a:chOff x="7223468" y="202707"/>
            <a:chExt cx="1414722" cy="275496"/>
          </a:xfrm>
        </p:grpSpPr>
        <p:sp>
          <p:nvSpPr>
            <p:cNvPr id="23"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4"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5"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8" name="Action Button: Beginning 15">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pic>
        <p:nvPicPr>
          <p:cNvPr id="14" name="Picture 13">
            <a:extLst>
              <a:ext uri="{FF2B5EF4-FFF2-40B4-BE49-F238E27FC236}">
                <a16:creationId xmlns:a16="http://schemas.microsoft.com/office/drawing/2014/main" id="{4DF0F830-884F-41C8-B85F-FAD1D0DFD1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10901" y="1529522"/>
            <a:ext cx="2208580" cy="2956847"/>
          </a:xfrm>
          <a:prstGeom prst="rect">
            <a:avLst/>
          </a:prstGeom>
          <a:ln>
            <a:solidFill>
              <a:schemeClr val="tx1"/>
            </a:solidFill>
          </a:ln>
        </p:spPr>
      </p:pic>
      <p:sp>
        <p:nvSpPr>
          <p:cNvPr id="15" name="Oval 14">
            <a:extLst>
              <a:ext uri="{FF2B5EF4-FFF2-40B4-BE49-F238E27FC236}">
                <a16:creationId xmlns:a16="http://schemas.microsoft.com/office/drawing/2014/main" id="{0C037F0F-F6CE-4074-B54F-A0B7ADDBC385}"/>
              </a:ext>
            </a:extLst>
          </p:cNvPr>
          <p:cNvSpPr/>
          <p:nvPr/>
        </p:nvSpPr>
        <p:spPr bwMode="gray">
          <a:xfrm>
            <a:off x="7599153" y="2934731"/>
            <a:ext cx="216038" cy="219075"/>
          </a:xfrm>
          <a:prstGeom prst="ellipse">
            <a:avLst/>
          </a:prstGeom>
          <a:solidFill>
            <a:schemeClr val="accent1"/>
          </a:solidFill>
          <a:ln w="635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a:ln>
                  <a:noFill/>
                </a:ln>
                <a:effectLst/>
                <a:uLnTx/>
                <a:uFillTx/>
                <a:ea typeface="Arial Unicode MS" pitchFamily="34" charset="-128"/>
                <a:cs typeface="Arial Unicode MS" pitchFamily="34" charset="-128"/>
              </a:rPr>
              <a:t>1</a:t>
            </a:r>
          </a:p>
        </p:txBody>
      </p:sp>
    </p:spTree>
    <p:extLst>
      <p:ext uri="{BB962C8B-B14F-4D97-AF65-F5344CB8AC3E}">
        <p14:creationId xmlns:p14="http://schemas.microsoft.com/office/powerpoint/2010/main" val="2734178418"/>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a:lstStyle/>
          <a:p>
            <a:pPr eaLnBrk="1" hangingPunct="1">
              <a:defRPr/>
            </a:pPr>
            <a:r>
              <a:rPr lang="en-US" dirty="0">
                <a:latin typeface="+mn-lt"/>
                <a:cs typeface="Arial" pitchFamily="34" charset="0"/>
              </a:rPr>
              <a:t>Useful Links</a:t>
            </a:r>
            <a:endParaRPr lang="en-US" b="0" dirty="0"/>
          </a:p>
        </p:txBody>
      </p:sp>
      <p:sp>
        <p:nvSpPr>
          <p:cNvPr id="5" name="TextBox 4"/>
          <p:cNvSpPr txBox="1"/>
          <p:nvPr/>
        </p:nvSpPr>
        <p:spPr>
          <a:xfrm>
            <a:off x="323850" y="1512000"/>
            <a:ext cx="8496150" cy="4608512"/>
          </a:xfrm>
          <a:prstGeom prst="rect">
            <a:avLst/>
          </a:prstGeom>
          <a:noFill/>
        </p:spPr>
        <p:txBody>
          <a:bodyPr wrap="square" lIns="0" tIns="0" rIns="0" bIns="0" rtlCol="0">
            <a:noAutofit/>
          </a:bodyPr>
          <a:lstStyle/>
          <a:p>
            <a:pPr indent="-457200">
              <a:spcAft>
                <a:spcPts val="600"/>
              </a:spcAft>
              <a:buClr>
                <a:srgbClr val="F0AB00"/>
              </a:buClr>
              <a:buSzPct val="80000"/>
              <a:tabLst>
                <a:tab pos="800100" algn="l"/>
              </a:tabLst>
              <a:defRPr/>
            </a:pPr>
            <a:r>
              <a:rPr lang="en-US" sz="1400" b="1" dirty="0">
                <a:solidFill>
                  <a:srgbClr val="000000"/>
                </a:solidFill>
                <a:cs typeface="Arial" pitchFamily="34" charset="0"/>
              </a:rPr>
              <a:t>Useful Links</a:t>
            </a:r>
          </a:p>
          <a:p>
            <a:pPr indent="-457200">
              <a:spcAft>
                <a:spcPts val="600"/>
              </a:spcAft>
              <a:buClr>
                <a:srgbClr val="F0AB00"/>
              </a:buClr>
              <a:buSzPct val="80000"/>
              <a:tabLst>
                <a:tab pos="800100" algn="l"/>
              </a:tabLst>
              <a:defRPr/>
            </a:pPr>
            <a:endParaRPr lang="en-US" sz="1400" b="1" dirty="0">
              <a:solidFill>
                <a:srgbClr val="000000"/>
              </a:solidFill>
              <a:cs typeface="Arial" pitchFamily="34" charset="0"/>
            </a:endParaRPr>
          </a:p>
          <a:p>
            <a:pPr marL="180000" lvl="1" indent="-180000">
              <a:spcAft>
                <a:spcPts val="600"/>
              </a:spcAft>
              <a:buClr>
                <a:srgbClr val="F0AB00"/>
              </a:buClr>
              <a:buFont typeface="Wingdings" pitchFamily="2" charset="2"/>
              <a:buChar char=""/>
              <a:defRPr/>
            </a:pPr>
            <a:r>
              <a:rPr lang="en-US" sz="1400" b="1" dirty="0">
                <a:solidFill>
                  <a:srgbClr val="000000"/>
                </a:solidFill>
                <a:latin typeface="Arial" pitchFamily="34" charset="0"/>
                <a:cs typeface="Arial" pitchFamily="34" charset="0"/>
              </a:rPr>
              <a:t>Ariba Supplier Pricing page </a:t>
            </a:r>
            <a:r>
              <a:rPr lang="en-US" sz="1400"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hlinkClick r:id="rId3"/>
              </a:rPr>
              <a:t>http://www.ariba.com/suppliers/ariba-network-fulfillment/pricing</a:t>
            </a:r>
            <a:endParaRPr lang="en-US" sz="1400" dirty="0">
              <a:solidFill>
                <a:srgbClr val="000000"/>
              </a:solidFill>
              <a:latin typeface="Arial" pitchFamily="34" charset="0"/>
              <a:cs typeface="Arial" pitchFamily="34" charset="0"/>
            </a:endParaRPr>
          </a:p>
          <a:p>
            <a:pPr marL="180000" lvl="1" indent="-180000" fontAlgn="auto">
              <a:spcBef>
                <a:spcPts val="0"/>
              </a:spcBef>
              <a:spcAft>
                <a:spcPts val="600"/>
              </a:spcAft>
              <a:buClr>
                <a:srgbClr val="F0AB00"/>
              </a:buClr>
              <a:buSzPct val="100000"/>
              <a:buFont typeface="Wingdings" pitchFamily="2" charset="2"/>
              <a:buChar char=""/>
              <a:defRPr/>
            </a:pPr>
            <a:r>
              <a:rPr lang="en-US" sz="1400" b="1" dirty="0" err="1">
                <a:solidFill>
                  <a:srgbClr val="000000"/>
                </a:solidFill>
                <a:latin typeface="Arial" pitchFamily="34" charset="0"/>
                <a:cs typeface="Arial" pitchFamily="34" charset="0"/>
              </a:rPr>
              <a:t>Ariba</a:t>
            </a:r>
            <a:r>
              <a:rPr lang="en-US" sz="1400" b="1" dirty="0">
                <a:solidFill>
                  <a:srgbClr val="000000"/>
                </a:solidFill>
                <a:latin typeface="Arial" pitchFamily="34" charset="0"/>
                <a:cs typeface="Arial" pitchFamily="34" charset="0"/>
              </a:rPr>
              <a:t> Network Hot Issues and FAQs </a:t>
            </a:r>
            <a:r>
              <a:rPr lang="en-US" sz="1400"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hlinkClick r:id="rId4"/>
              </a:rPr>
              <a:t>https://connect.ariba.com/anfaq.htm</a:t>
            </a:r>
            <a:endParaRPr lang="en-US" sz="1400" dirty="0">
              <a:solidFill>
                <a:srgbClr val="000000"/>
              </a:solidFill>
              <a:latin typeface="Arial" pitchFamily="34" charset="0"/>
              <a:cs typeface="Arial" pitchFamily="34" charset="0"/>
            </a:endParaRPr>
          </a:p>
          <a:p>
            <a:pPr marL="180000" lvl="1" indent="-180000" fontAlgn="auto">
              <a:spcBef>
                <a:spcPts val="0"/>
              </a:spcBef>
              <a:spcAft>
                <a:spcPts val="600"/>
              </a:spcAft>
              <a:buClr>
                <a:srgbClr val="F0AB00"/>
              </a:buClr>
              <a:buSzPct val="100000"/>
              <a:buFont typeface="Wingdings" pitchFamily="2" charset="2"/>
              <a:buChar char=""/>
              <a:defRPr/>
            </a:pPr>
            <a:r>
              <a:rPr lang="en-US" sz="1400" b="1" dirty="0">
                <a:solidFill>
                  <a:srgbClr val="000000"/>
                </a:solidFill>
                <a:latin typeface="Arial" pitchFamily="34" charset="0"/>
                <a:cs typeface="Arial" pitchFamily="34" charset="0"/>
              </a:rPr>
              <a:t>Ariba Cloud Statistics </a:t>
            </a:r>
            <a:r>
              <a:rPr lang="en-US" sz="1400"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hlinkClick r:id="rId5"/>
              </a:rPr>
              <a:t>http://trust.ariba.com</a:t>
            </a:r>
          </a:p>
          <a:p>
            <a:pPr marL="182880" lvl="1" fontAlgn="auto">
              <a:spcBef>
                <a:spcPts val="0"/>
              </a:spcBef>
              <a:spcAft>
                <a:spcPts val="600"/>
              </a:spcAft>
              <a:buClr>
                <a:srgbClr val="F0AB00"/>
              </a:buClr>
              <a:buSzPct val="100000"/>
              <a:defRPr/>
            </a:pPr>
            <a:r>
              <a:rPr lang="en-US" sz="1400" dirty="0">
                <a:solidFill>
                  <a:srgbClr val="000000"/>
                </a:solidFill>
                <a:latin typeface="Arial" pitchFamily="34" charset="0"/>
                <a:cs typeface="Arial" pitchFamily="34" charset="0"/>
              </a:rPr>
              <a:t>Detailed information and latest notifications about product issues and planned downtime</a:t>
            </a:r>
            <a:br>
              <a:rPr lang="en-US" sz="1400" dirty="0">
                <a:solidFill>
                  <a:srgbClr val="000000"/>
                </a:solidFill>
                <a:latin typeface="Arial" pitchFamily="34" charset="0"/>
                <a:cs typeface="Arial" pitchFamily="34" charset="0"/>
              </a:rPr>
            </a:br>
            <a:r>
              <a:rPr lang="en-US" sz="1400" dirty="0">
                <a:solidFill>
                  <a:srgbClr val="000000"/>
                </a:solidFill>
                <a:latin typeface="Arial" pitchFamily="34" charset="0"/>
                <a:cs typeface="Arial" pitchFamily="34" charset="0"/>
              </a:rPr>
              <a:t>- if any - during a given day</a:t>
            </a:r>
          </a:p>
          <a:p>
            <a:pPr marL="180000" lvl="1" indent="-180000" fontAlgn="auto">
              <a:spcBef>
                <a:spcPts val="0"/>
              </a:spcBef>
              <a:spcAft>
                <a:spcPts val="600"/>
              </a:spcAft>
              <a:buClr>
                <a:srgbClr val="F0AB00"/>
              </a:buClr>
              <a:buSzPct val="100000"/>
              <a:buFont typeface="Wingdings" pitchFamily="2" charset="2"/>
              <a:buChar char=""/>
              <a:defRPr/>
            </a:pPr>
            <a:r>
              <a:rPr lang="en-US" sz="1400" b="1" dirty="0">
                <a:solidFill>
                  <a:srgbClr val="000000"/>
                </a:solidFill>
                <a:latin typeface="Arial" pitchFamily="34" charset="0"/>
                <a:cs typeface="Arial" pitchFamily="34" charset="0"/>
              </a:rPr>
              <a:t>Ariba Discovery </a:t>
            </a:r>
            <a:r>
              <a:rPr lang="en-US" sz="1400"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hlinkClick r:id="rId6"/>
              </a:rPr>
              <a:t>http://www.ariba.com/solutions/discovery-for-suppliers.cfm</a:t>
            </a:r>
            <a:endParaRPr lang="en-US" sz="1400" dirty="0">
              <a:solidFill>
                <a:srgbClr val="000000"/>
              </a:solidFill>
              <a:latin typeface="Arial" pitchFamily="34" charset="0"/>
              <a:cs typeface="Arial" pitchFamily="34" charset="0"/>
              <a:hlinkClick r:id="rId5"/>
            </a:endParaRPr>
          </a:p>
          <a:p>
            <a:pPr marL="180000" lvl="1" indent="-180000">
              <a:spcAft>
                <a:spcPts val="600"/>
              </a:spcAft>
              <a:buClr>
                <a:srgbClr val="F0AB00"/>
              </a:buClr>
              <a:buFont typeface="Wingdings" pitchFamily="2" charset="2"/>
              <a:buChar char=""/>
              <a:defRPr/>
            </a:pPr>
            <a:r>
              <a:rPr lang="en-US" sz="1400" b="1" dirty="0">
                <a:solidFill>
                  <a:srgbClr val="000000"/>
                </a:solidFill>
                <a:latin typeface="Arial" pitchFamily="34" charset="0"/>
                <a:cs typeface="Arial" pitchFamily="34" charset="0"/>
              </a:rPr>
              <a:t>Ariba Network</a:t>
            </a:r>
            <a:r>
              <a:rPr lang="ro-RO" sz="1400" b="1" dirty="0">
                <a:solidFill>
                  <a:srgbClr val="000000"/>
                </a:solidFill>
                <a:latin typeface="Arial" pitchFamily="34" charset="0"/>
                <a:cs typeface="Arial" pitchFamily="34" charset="0"/>
              </a:rPr>
              <a:t> </a:t>
            </a:r>
            <a:r>
              <a:rPr lang="ro-RO" sz="1400" b="1" dirty="0" err="1">
                <a:solidFill>
                  <a:srgbClr val="000000"/>
                </a:solidFill>
                <a:latin typeface="Arial" pitchFamily="34" charset="0"/>
                <a:cs typeface="Arial" pitchFamily="34" charset="0"/>
              </a:rPr>
              <a:t>Cloud</a:t>
            </a:r>
            <a:r>
              <a:rPr lang="ro-RO" sz="1400" b="1" dirty="0">
                <a:solidFill>
                  <a:srgbClr val="000000"/>
                </a:solidFill>
                <a:latin typeface="Arial" pitchFamily="34" charset="0"/>
                <a:cs typeface="Arial" pitchFamily="34" charset="0"/>
              </a:rPr>
              <a:t> Status</a:t>
            </a:r>
            <a:r>
              <a:rPr lang="en-US" sz="1400" b="1"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hlinkClick r:id="rId7"/>
              </a:rPr>
              <a:t>https://www.sap.com/about/trust-center/cloud-service-status.html#sap-ariba</a:t>
            </a:r>
            <a:r>
              <a:rPr lang="ro-RO" sz="1400" dirty="0">
                <a:solidFill>
                  <a:srgbClr val="000000"/>
                </a:solidFill>
                <a:latin typeface="Arial" pitchFamily="34" charset="0"/>
                <a:cs typeface="Arial" pitchFamily="34" charset="0"/>
              </a:rPr>
              <a:t> (</a:t>
            </a:r>
            <a:r>
              <a:rPr lang="en-US" sz="1400" dirty="0">
                <a:solidFill>
                  <a:srgbClr val="000000"/>
                </a:solidFill>
                <a:latin typeface="Arial" pitchFamily="34" charset="0"/>
                <a:cs typeface="Arial" pitchFamily="34" charset="0"/>
              </a:rPr>
              <a:t>Information about downtime</a:t>
            </a:r>
            <a:r>
              <a:rPr lang="ro-RO" sz="1400">
                <a:solidFill>
                  <a:srgbClr val="000000"/>
                </a:solidFill>
                <a:latin typeface="Arial" pitchFamily="34" charset="0"/>
                <a:cs typeface="Arial" pitchFamily="34" charset="0"/>
              </a:rPr>
              <a:t>)</a:t>
            </a:r>
            <a:endParaRPr lang="en-US" sz="1400" b="1" dirty="0"/>
          </a:p>
          <a:p>
            <a:pPr marL="342900" indent="-342900" fontAlgn="base">
              <a:lnSpc>
                <a:spcPts val="2000"/>
              </a:lnSpc>
              <a:spcBef>
                <a:spcPts val="1200"/>
              </a:spcBef>
              <a:spcAft>
                <a:spcPct val="0"/>
              </a:spcAft>
              <a:buClr>
                <a:srgbClr val="F0AB00"/>
              </a:buClr>
              <a:buSzPct val="120000"/>
              <a:buAutoNum type="arabicPeriod"/>
            </a:pPr>
            <a:endParaRPr lang="en-US" sz="1200" dirty="0"/>
          </a:p>
        </p:txBody>
      </p:sp>
      <p:grpSp>
        <p:nvGrpSpPr>
          <p:cNvPr id="11" name="Group 10"/>
          <p:cNvGrpSpPr/>
          <p:nvPr/>
        </p:nvGrpSpPr>
        <p:grpSpPr>
          <a:xfrm>
            <a:off x="7223469" y="167979"/>
            <a:ext cx="1414722" cy="275496"/>
            <a:chOff x="7223468" y="202707"/>
            <a:chExt cx="1414722" cy="275496"/>
          </a:xfrm>
        </p:grpSpPr>
        <p:sp>
          <p:nvSpPr>
            <p:cNvPr id="13" name="Action Button: Forward or Next 12">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4" name="Action Button: Home 13">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Action Button: Back or Previous 14">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6" name="Action Button: Beginning 15">
              <a:hlinkClick r:id="rId8"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0" name="Action Button: Help 9">
            <a:hlinkClick r:id="rId8"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38475725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hlinkClick r:id="rId3"/>
          </p:cNvPr>
          <p:cNvSpPr/>
          <p:nvPr/>
        </p:nvSpPr>
        <p:spPr bwMode="gray">
          <a:xfrm>
            <a:off x="1198477" y="1477187"/>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3"/>
              </a:rPr>
              <a:t>How do I know which type of invoice to create?</a:t>
            </a:r>
            <a:endParaRPr lang="en-US" sz="1400" b="1" dirty="0"/>
          </a:p>
        </p:txBody>
      </p:sp>
      <p:sp>
        <p:nvSpPr>
          <p:cNvPr id="2" name="Title 1"/>
          <p:cNvSpPr>
            <a:spLocks noGrp="1"/>
          </p:cNvSpPr>
          <p:nvPr>
            <p:ph type="title"/>
          </p:nvPr>
        </p:nvSpPr>
        <p:spPr/>
        <p:txBody>
          <a:bodyPr/>
          <a:lstStyle/>
          <a:p>
            <a:r>
              <a:rPr lang="en-US" dirty="0"/>
              <a:t>Troubleshoot Your Invoice Issues</a:t>
            </a:r>
          </a:p>
        </p:txBody>
      </p:sp>
      <p:grpSp>
        <p:nvGrpSpPr>
          <p:cNvPr id="4" name="Group 3"/>
          <p:cNvGrpSpPr/>
          <p:nvPr/>
        </p:nvGrpSpPr>
        <p:grpSpPr>
          <a:xfrm>
            <a:off x="7223469" y="167979"/>
            <a:ext cx="1414722" cy="275496"/>
            <a:chOff x="7223468" y="202707"/>
            <a:chExt cx="1414722" cy="275496"/>
          </a:xfrm>
        </p:grpSpPr>
        <p:sp>
          <p:nvSpPr>
            <p:cNvPr id="7" name="Action Button: Forward or Next 6">
              <a:hlinkClick r:id="" action="ppaction://hlinkshowjump?jump=nextslide" highlightClick="1"/>
            </p:cNvPr>
            <p:cNvSpPr/>
            <p:nvPr/>
          </p:nvSpPr>
          <p:spPr bwMode="gray">
            <a:xfrm>
              <a:off x="8363870" y="202707"/>
              <a:ext cx="274320" cy="274320"/>
            </a:xfrm>
            <a:prstGeom prst="actionButtonForwardNex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8" name="Action Button: Home 7">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 name="Action Button: Back or Previous 8">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Action Button: Beginning 9">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
        <p:nvSpPr>
          <p:cNvPr id="11" name="Action Button: Help 10">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5" name="Rounded Rectangle 14">
            <a:hlinkClick r:id="rId5"/>
          </p:cNvPr>
          <p:cNvSpPr/>
          <p:nvPr/>
        </p:nvSpPr>
        <p:spPr bwMode="gray">
          <a:xfrm>
            <a:off x="6066023" y="1477187"/>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5"/>
              </a:rPr>
              <a:t>How do I cancel an invoice that I’ve sent?</a:t>
            </a:r>
            <a:endParaRPr lang="en-US" sz="1400" b="1" dirty="0"/>
          </a:p>
        </p:txBody>
      </p:sp>
      <p:sp>
        <p:nvSpPr>
          <p:cNvPr id="16" name="Rounded Rectangle 15">
            <a:hlinkClick r:id="rId6"/>
          </p:cNvPr>
          <p:cNvSpPr/>
          <p:nvPr/>
        </p:nvSpPr>
        <p:spPr bwMode="gray">
          <a:xfrm>
            <a:off x="3632250" y="1477187"/>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6"/>
              </a:rPr>
              <a:t>What does this error message mean?</a:t>
            </a:r>
            <a:endParaRPr lang="en-US" sz="1400" b="1" dirty="0"/>
          </a:p>
        </p:txBody>
      </p:sp>
      <p:sp>
        <p:nvSpPr>
          <p:cNvPr id="18" name="Rounded Rectangle 17">
            <a:hlinkClick r:id="rId7"/>
          </p:cNvPr>
          <p:cNvSpPr/>
          <p:nvPr/>
        </p:nvSpPr>
        <p:spPr bwMode="gray">
          <a:xfrm>
            <a:off x="294917" y="3934072"/>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7"/>
              </a:rPr>
              <a:t>How do I edit and resubmit an invoice that I’ve sent?</a:t>
            </a:r>
            <a:endParaRPr lang="en-US" sz="1400" b="1" dirty="0"/>
          </a:p>
        </p:txBody>
      </p:sp>
      <p:sp>
        <p:nvSpPr>
          <p:cNvPr id="19" name="Rounded Rectangle 18">
            <a:hlinkClick r:id="rId8"/>
          </p:cNvPr>
          <p:cNvSpPr/>
          <p:nvPr/>
        </p:nvSpPr>
        <p:spPr bwMode="gray">
          <a:xfrm>
            <a:off x="2554320" y="3934072"/>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8"/>
              </a:rPr>
              <a:t>What should I do if my invoice has been rejected?</a:t>
            </a:r>
            <a:endParaRPr lang="en-US" sz="1400" b="1" dirty="0"/>
          </a:p>
        </p:txBody>
      </p:sp>
      <p:sp>
        <p:nvSpPr>
          <p:cNvPr id="20" name="Rounded Rectangle 19">
            <a:hlinkClick r:id="rId9"/>
          </p:cNvPr>
          <p:cNvSpPr/>
          <p:nvPr/>
        </p:nvSpPr>
        <p:spPr bwMode="gray">
          <a:xfrm>
            <a:off x="4813723" y="3934072"/>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9"/>
              </a:rPr>
              <a:t>Can I resend a failed or rejected invoice with the same invoice number?</a:t>
            </a:r>
            <a:endParaRPr lang="en-US" sz="1400" b="1" dirty="0"/>
          </a:p>
        </p:txBody>
      </p:sp>
      <p:sp>
        <p:nvSpPr>
          <p:cNvPr id="21" name="Rounded Rectangle 20">
            <a:hlinkClick r:id="rId10"/>
          </p:cNvPr>
          <p:cNvSpPr/>
          <p:nvPr/>
        </p:nvSpPr>
        <p:spPr bwMode="gray">
          <a:xfrm>
            <a:off x="7073125" y="3932445"/>
            <a:ext cx="1828800" cy="1828800"/>
          </a:xfrm>
          <a:prstGeom prst="round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algn="ctr"/>
            <a:r>
              <a:rPr lang="en-US" sz="1400" b="1" dirty="0">
                <a:hlinkClick r:id="rId10"/>
              </a:rPr>
              <a:t>How do I tell when my invoice will be paid?</a:t>
            </a:r>
            <a:endParaRPr lang="en-US" sz="1400" b="1" dirty="0"/>
          </a:p>
        </p:txBody>
      </p:sp>
      <p:grpSp>
        <p:nvGrpSpPr>
          <p:cNvPr id="22" name="Group 21"/>
          <p:cNvGrpSpPr/>
          <p:nvPr/>
        </p:nvGrpSpPr>
        <p:grpSpPr>
          <a:xfrm>
            <a:off x="324000" y="6016051"/>
            <a:ext cx="1913888" cy="519500"/>
            <a:chOff x="6906112" y="6021851"/>
            <a:chExt cx="1913888" cy="519500"/>
          </a:xfrm>
        </p:grpSpPr>
        <p:sp>
          <p:nvSpPr>
            <p:cNvPr id="23" name="Round Same Side Corner Rectangle 39">
              <a:hlinkClick r:id="rId11" action="ppaction://hlinksldjump"/>
            </p:cNvPr>
            <p:cNvSpPr/>
            <p:nvPr/>
          </p:nvSpPr>
          <p:spPr bwMode="gray">
            <a:xfrm>
              <a:off x="6906112" y="6021851"/>
              <a:ext cx="1913888" cy="519500"/>
            </a:xfrm>
            <a:prstGeom prst="round2SameRect">
              <a:avLst>
                <a:gd name="adj1" fmla="val 29501"/>
                <a:gd name="adj2" fmla="val 0"/>
              </a:avLst>
            </a:prstGeom>
            <a:solidFill>
              <a:schemeClr val="accent1"/>
            </a:solidFill>
            <a:ln w="6350" algn="ctr">
              <a:no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kern="0" dirty="0">
                <a:solidFill>
                  <a:srgbClr val="000000"/>
                </a:solidFill>
                <a:ea typeface="Arial Unicode MS" pitchFamily="34" charset="-128"/>
                <a:cs typeface="Arial Unicode MS" pitchFamily="34" charset="-128"/>
              </a:endParaRPr>
            </a:p>
          </p:txBody>
        </p:sp>
        <p:sp>
          <p:nvSpPr>
            <p:cNvPr id="24" name="Rectangle 23">
              <a:hlinkClick r:id="rId11" action="ppaction://hlinksldjump" highlightClick="1"/>
            </p:cNvPr>
            <p:cNvSpPr/>
            <p:nvPr/>
          </p:nvSpPr>
          <p:spPr bwMode="gray">
            <a:xfrm>
              <a:off x="7085418" y="6164726"/>
              <a:ext cx="1567737" cy="2743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algn="ctr" fontAlgn="base">
                <a:spcBef>
                  <a:spcPct val="50000"/>
                </a:spcBef>
                <a:spcAft>
                  <a:spcPct val="0"/>
                </a:spcAft>
                <a:buClr>
                  <a:srgbClr val="F0AB00"/>
                </a:buClr>
                <a:buSzPct val="80000"/>
              </a:pPr>
              <a:r>
                <a:rPr lang="en-US" sz="1000" u="sng" kern="0" dirty="0">
                  <a:solidFill>
                    <a:srgbClr val="000000"/>
                  </a:solidFill>
                  <a:ea typeface="Arial Unicode MS" pitchFamily="34" charset="-128"/>
                  <a:cs typeface="Arial Unicode MS" pitchFamily="34" charset="-128"/>
                  <a:hlinkClick r:id="rId11" action="ppaction://hlinksldjump"/>
                </a:rPr>
                <a:t>Back to Invoicing</a:t>
              </a:r>
              <a:endParaRPr lang="en-US" sz="1000" u="sng" kern="0" dirty="0">
                <a:solidFill>
                  <a:srgbClr val="000000"/>
                </a:solidFill>
                <a:ea typeface="Arial Unicode MS" pitchFamily="34" charset="-128"/>
                <a:cs typeface="Arial Unicode MS" pitchFamily="34" charset="-128"/>
              </a:endParaRPr>
            </a:p>
          </p:txBody>
        </p:sp>
      </p:grpSp>
    </p:spTree>
    <p:extLst>
      <p:ext uri="{BB962C8B-B14F-4D97-AF65-F5344CB8AC3E}">
        <p14:creationId xmlns:p14="http://schemas.microsoft.com/office/powerpoint/2010/main" val="37000174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380" y="5944961"/>
            <a:ext cx="2093207" cy="486389"/>
          </a:xfrm>
          <a:prstGeom prst="rect">
            <a:avLst/>
          </a:prstGeom>
        </p:spPr>
      </p:pic>
      <p:sp>
        <p:nvSpPr>
          <p:cNvPr id="4" name="Title 4"/>
          <p:cNvSpPr>
            <a:spLocks noGrp="1"/>
          </p:cNvSpPr>
          <p:nvPr>
            <p:ph type="ctrTitle"/>
          </p:nvPr>
        </p:nvSpPr>
        <p:spPr>
          <a:xfrm>
            <a:off x="1983194" y="2530046"/>
            <a:ext cx="5103406" cy="1230794"/>
          </a:xfrm>
        </p:spPr>
        <p:txBody>
          <a:bodyPr/>
          <a:lstStyle/>
          <a:p>
            <a:pPr algn="ctr"/>
            <a:r>
              <a:rPr lang="en-US" sz="3333" dirty="0"/>
              <a:t>Thank you for joining the </a:t>
            </a:r>
            <a:br>
              <a:rPr lang="en-US" sz="3333" dirty="0"/>
            </a:br>
            <a:r>
              <a:rPr lang="en-US" sz="3333" dirty="0"/>
              <a:t>Ariba Network!</a:t>
            </a:r>
          </a:p>
        </p:txBody>
      </p:sp>
      <p:sp>
        <p:nvSpPr>
          <p:cNvPr id="5" name="Action Button: Help 4">
            <a:hlinkClick r:id="rId4" action="ppaction://hlinksldjump" highlightClick="1"/>
          </p:cNvPr>
          <p:cNvSpPr/>
          <p:nvPr/>
        </p:nvSpPr>
        <p:spPr bwMode="gray">
          <a:xfrm>
            <a:off x="7153346" y="6558603"/>
            <a:ext cx="326196" cy="276314"/>
          </a:xfrm>
          <a:prstGeom prst="actionButtonHelp">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nvGrpSpPr>
          <p:cNvPr id="6" name="Group 5"/>
          <p:cNvGrpSpPr/>
          <p:nvPr/>
        </p:nvGrpSpPr>
        <p:grpSpPr>
          <a:xfrm>
            <a:off x="7223469" y="167979"/>
            <a:ext cx="1414722" cy="275496"/>
            <a:chOff x="7223468" y="202707"/>
            <a:chExt cx="1414722" cy="275496"/>
          </a:xfrm>
        </p:grpSpPr>
        <p:sp>
          <p:nvSpPr>
            <p:cNvPr id="8" name="Action Button: Forward or Next 7">
              <a:hlinkClick r:id="" action="ppaction://noaction" highlightClick="1"/>
            </p:cNvPr>
            <p:cNvSpPr/>
            <p:nvPr/>
          </p:nvSpPr>
          <p:spPr bwMode="gray">
            <a:xfrm>
              <a:off x="8363870" y="202707"/>
              <a:ext cx="274320" cy="274320"/>
            </a:xfrm>
            <a:prstGeom prst="actionButtonForwardNext">
              <a:avLst/>
            </a:prstGeom>
            <a:solidFill>
              <a:schemeClr val="bg2">
                <a:lumMod val="75000"/>
              </a:schemeClr>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 name="Action Button: Home 8">
              <a:hlinkClick r:id="" action="ppaction://noaction" highlightClick="1"/>
            </p:cNvPr>
            <p:cNvSpPr/>
            <p:nvPr/>
          </p:nvSpPr>
          <p:spPr bwMode="gray">
            <a:xfrm>
              <a:off x="7223468" y="203883"/>
              <a:ext cx="274320" cy="274320"/>
            </a:xfrm>
            <a:prstGeom prst="actionButtonHome">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0" name="Action Button: Back or Previous 9">
              <a:hlinkClick r:id="" action="ppaction://hlinkshowjump?jump=previousslide" highlightClick="1"/>
            </p:cNvPr>
            <p:cNvSpPr/>
            <p:nvPr/>
          </p:nvSpPr>
          <p:spPr bwMode="gray">
            <a:xfrm>
              <a:off x="7982480" y="203733"/>
              <a:ext cx="274320" cy="274320"/>
            </a:xfrm>
            <a:prstGeom prst="actionButtonBackPrevious">
              <a:avLst/>
            </a:prstGeom>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1" name="Action Button: Beginning 10">
              <a:hlinkClick r:id="rId4" action="ppaction://hlinksldjump" highlightClick="1"/>
            </p:cNvPr>
            <p:cNvSpPr/>
            <p:nvPr/>
          </p:nvSpPr>
          <p:spPr bwMode="gray">
            <a:xfrm>
              <a:off x="7611404" y="202707"/>
              <a:ext cx="274320" cy="274320"/>
            </a:xfrm>
            <a:prstGeom prst="actionButtonBeginning">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grpSp>
    </p:spTree>
    <p:extLst>
      <p:ext uri="{BB962C8B-B14F-4D97-AF65-F5344CB8AC3E}">
        <p14:creationId xmlns:p14="http://schemas.microsoft.com/office/powerpoint/2010/main" val="3485248731"/>
      </p:ext>
    </p:extLst>
  </p:cSld>
  <p:clrMapOvr>
    <a:masterClrMapping/>
  </p:clrMapOvr>
</p:sld>
</file>

<file path=ppt/theme/theme1.xml><?xml version="1.0" encoding="utf-8"?>
<a:theme xmlns:a="http://schemas.openxmlformats.org/drawingml/2006/main" name="SAP_Ariba_2016_4x3_whit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fontAlgn="base">
          <a:spcBef>
            <a:spcPts val="6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Ariba_2016_4x3_white.pptx" id="{84092EF6-004C-4B10-AF97-6A0433EB25C4}" vid="{AA4ECABE-9DC8-43A1-A371-CB1672063894}"/>
    </a:ext>
  </a:extLst>
</a:theme>
</file>

<file path=ppt/theme/theme2.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5D570C72DC424AA36D2DFD507B952F" ma:contentTypeVersion="0" ma:contentTypeDescription="Create a new document." ma:contentTypeScope="" ma:versionID="438bc2e1acf4777df750c748288e8e5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9CAFC72-2249-49C2-AC8E-85317F2E8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7DF55EF-30F1-4EFA-A7CA-BA4AC4B10FFD}">
  <ds:schemaRefs>
    <ds:schemaRef ds:uri="http://schemas.microsoft.com/sharepoint/v3/contenttype/forms"/>
  </ds:schemaRefs>
</ds:datastoreItem>
</file>

<file path=customXml/itemProps3.xml><?xml version="1.0" encoding="utf-8"?>
<ds:datastoreItem xmlns:ds="http://schemas.openxmlformats.org/officeDocument/2006/customXml" ds:itemID="{C12C4619-ABC5-4F40-9A1D-34DBD11441B0}">
  <ds:schemaRefs>
    <ds:schemaRef ds:uri="http://purl.org/dc/dcmitype/"/>
    <ds:schemaRef ds:uri="http://schemas.openxmlformats.org/package/2006/metadata/core-properties"/>
    <ds:schemaRef ds:uri="http://www.w3.org/XML/1998/namespace"/>
    <ds:schemaRef ds:uri="http://purl.org/dc/terms/"/>
    <ds:schemaRef ds:uri="http://purl.org/dc/elements/1.1/"/>
    <ds:schemaRef ds:uri="http://schemas.microsoft.com/office/2006/documentManagement/type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16273</TotalTime>
  <Words>3889</Words>
  <Application>Microsoft Office PowerPoint</Application>
  <PresentationFormat>On-screen Show (4:3)</PresentationFormat>
  <Paragraphs>468</Paragraphs>
  <Slides>45</Slides>
  <Notes>44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 Unicode MS</vt:lpstr>
      <vt:lpstr>Courier New</vt:lpstr>
      <vt:lpstr>ＭＳ Ｐゴシック</vt:lpstr>
      <vt:lpstr>wingdings</vt:lpstr>
      <vt:lpstr>Arial</vt:lpstr>
      <vt:lpstr>Symbol</vt:lpstr>
      <vt:lpstr>wingdings</vt:lpstr>
      <vt:lpstr>SAP_Ariba_2016_4x3_white</vt:lpstr>
      <vt:lpstr>Ariba® Network  Supplier Guide</vt:lpstr>
      <vt:lpstr>Using This Guide</vt:lpstr>
      <vt:lpstr>SECTION 1: Ariba Network Overview</vt:lpstr>
      <vt:lpstr>SECTION 2: Set Up Your Account</vt:lpstr>
      <vt:lpstr>Dragon Oil  Specific Account Configuration</vt:lpstr>
      <vt:lpstr>Since your Ariba Account is created</vt:lpstr>
      <vt:lpstr>Complete Your Profile</vt:lpstr>
      <vt:lpstr>Configure Your Email Notifications</vt:lpstr>
      <vt:lpstr>Select Electronic Order Routing Method</vt:lpstr>
      <vt:lpstr>Configure Your Remittance Information</vt:lpstr>
      <vt:lpstr>Configure Your Remittance Information Payment Methods</vt:lpstr>
      <vt:lpstr>Review Your Relationships Current and Potential</vt:lpstr>
      <vt:lpstr>Set Up User Accounts Roles and Permission Details</vt:lpstr>
      <vt:lpstr>Set Up User Accounts Create Roles and Users (Administrator Only)</vt:lpstr>
      <vt:lpstr>Set Up User Accounts Modifying User Accounts (Administrator Only)</vt:lpstr>
      <vt:lpstr>Enhanced User Account Functionality</vt:lpstr>
      <vt:lpstr>Link Accounts Via an Account Hierarchy</vt:lpstr>
      <vt:lpstr>Create an Account Hierarchy</vt:lpstr>
      <vt:lpstr>SECTION 3: Purchase Order Management</vt:lpstr>
      <vt:lpstr>Manage POs View Purchase Orders</vt:lpstr>
      <vt:lpstr>Manage POs Purchase Order Detail</vt:lpstr>
      <vt:lpstr>Manage POs Create PDF of PO</vt:lpstr>
      <vt:lpstr>Dragon Oil  Invoice Requirements</vt:lpstr>
      <vt:lpstr>Review Dragon Oil  Invoice Rules</vt:lpstr>
      <vt:lpstr>Invoice via PO Flip</vt:lpstr>
      <vt:lpstr>Invoice via PO Flip Header </vt:lpstr>
      <vt:lpstr>Invoice via PO Flip Line Items</vt:lpstr>
      <vt:lpstr>Invoice via PO Flip Additional Tax Options &amp; Line Item Shipping</vt:lpstr>
      <vt:lpstr>Review Invoice Allowances and Charges</vt:lpstr>
      <vt:lpstr>Invoice via PO Flip Detail Line Items</vt:lpstr>
      <vt:lpstr>Invoice via PO Flip Line Item Comments </vt:lpstr>
      <vt:lpstr>Invoice via PO Flip Against Goods Receipt</vt:lpstr>
      <vt:lpstr>Copy an Existing Invoice</vt:lpstr>
      <vt:lpstr>Search for Invoice (Quick &amp; Refined)</vt:lpstr>
      <vt:lpstr>Check Invoice Status Routing Status To Your Customer</vt:lpstr>
      <vt:lpstr>Check Invoice Status Review Invoice Status With Your Customer</vt:lpstr>
      <vt:lpstr>Review Invoice History Check Status Comments</vt:lpstr>
      <vt:lpstr>Modify an Existing Invoice Cancel, Edit, and Resubmit</vt:lpstr>
      <vt:lpstr>Ariba Network Help Resources</vt:lpstr>
      <vt:lpstr>Customer Support</vt:lpstr>
      <vt:lpstr>Customer Support</vt:lpstr>
      <vt:lpstr>Training &amp; Resources Dragon Oil  Supplier Information Portal</vt:lpstr>
      <vt:lpstr>Useful Links</vt:lpstr>
      <vt:lpstr>Troubleshoot Your Invoice Issues</vt:lpstr>
      <vt:lpstr>Thank you for joining the  Ariba Network!</vt:lpstr>
    </vt:vector>
  </TitlesOfParts>
  <Company>SAP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Presentation Title</dc:title>
  <dc:creator>SAP SE</dc:creator>
  <cp:lastModifiedBy>Subramaniam, Prakash (DXB) - Contractor</cp:lastModifiedBy>
  <cp:revision>706</cp:revision>
  <dcterms:created xsi:type="dcterms:W3CDTF">2016-08-22T13:51:35Z</dcterms:created>
  <dcterms:modified xsi:type="dcterms:W3CDTF">2020-11-17T08:44:44Z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0x010100D45D570C72DC424AA36D2DFD507B952F</vt:lpwstr>
  </property>
</Properties>
</file>